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57" r:id="rId6"/>
    <p:sldId id="258" r:id="rId7"/>
    <p:sldId id="259" r:id="rId8"/>
    <p:sldId id="260" r:id="rId9"/>
    <p:sldId id="261" r:id="rId10"/>
    <p:sldId id="262" r:id="rId11"/>
    <p:sldId id="263" r:id="rId12"/>
    <p:sldId id="268" r:id="rId13"/>
    <p:sldId id="264" r:id="rId14"/>
    <p:sldId id="265" r:id="rId15"/>
    <p:sldId id="266" r:id="rId16"/>
    <p:sldId id="269" r:id="rId17"/>
    <p:sldId id="270" r:id="rId18"/>
    <p:sldId id="271" r:id="rId19"/>
    <p:sldId id="272" r:id="rId20"/>
    <p:sldId id="273" r:id="rId21"/>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55655" autoAdjust="0"/>
  </p:normalViewPr>
  <p:slideViewPr>
    <p:cSldViewPr>
      <p:cViewPr varScale="1">
        <p:scale>
          <a:sx n="41" d="100"/>
          <a:sy n="41" d="100"/>
        </p:scale>
        <p:origin x="1368" y="54"/>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49D97A-B3BC-45CC-B07D-C5F5B66F1CAD}" type="datetimeFigureOut">
              <a:rPr lang="nl-NL" smtClean="0"/>
              <a:t>21-9-2015</a:t>
            </a:fld>
            <a:endParaRPr lang="nl-NL"/>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2AFE094-2F0D-4D98-8084-6F83A0CB37C6}" type="slidenum">
              <a:rPr lang="nl-NL" smtClean="0"/>
              <a:t>‹nr.›</a:t>
            </a:fld>
            <a:endParaRPr lang="nl-NL"/>
          </a:p>
        </p:txBody>
      </p:sp>
    </p:spTree>
    <p:extLst>
      <p:ext uri="{BB962C8B-B14F-4D97-AF65-F5344CB8AC3E}">
        <p14:creationId xmlns:p14="http://schemas.microsoft.com/office/powerpoint/2010/main" val="4047056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8E0C207-26EA-4F6F-B750-33028F396B16}" type="datetimeFigureOut">
              <a:rPr lang="nl-NL" smtClean="0"/>
              <a:pPr/>
              <a:t>21-9-2015</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18614EE-D86D-46C7-AAAA-8F155869B72A}" type="slidenum">
              <a:rPr lang="nl-NL" smtClean="0"/>
              <a:pPr/>
              <a:t>‹nr.›</a:t>
            </a:fld>
            <a:endParaRPr lang="nl-NL"/>
          </a:p>
        </p:txBody>
      </p:sp>
    </p:spTree>
    <p:extLst>
      <p:ext uri="{BB962C8B-B14F-4D97-AF65-F5344CB8AC3E}">
        <p14:creationId xmlns:p14="http://schemas.microsoft.com/office/powerpoint/2010/main" val="2026173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Ureum </a:t>
            </a:r>
            <a:r>
              <a:rPr lang="nl-NL" dirty="0" smtClean="0">
                <a:sym typeface="Wingdings" pitchFamily="2" charset="2"/>
              </a:rPr>
              <a:t> eiwitstofwisseling. </a:t>
            </a:r>
          </a:p>
          <a:p>
            <a:endParaRPr lang="nl-NL" dirty="0" smtClean="0">
              <a:sym typeface="Wingdings" pitchFamily="2" charset="2"/>
            </a:endParaRPr>
          </a:p>
          <a:p>
            <a:r>
              <a:rPr lang="nl-NL" smtClean="0"/>
              <a:t>https://www.google.nl/search?q=urine+system+cat&amp;client=firefox-a&amp;hs=Hp8&amp;rls=org.mozilla:nl:official&amp;source=lnms&amp;tbm=isch&amp;sa=X&amp;ei=siMuUvyxMIm20wXeu4DADw&amp;ved=0CAcQ_AUoAQ&amp;biw=1600&amp;bih=809#imgdii=_</a:t>
            </a:r>
            <a:endParaRPr lang="nl-NL"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2</a:t>
            </a:fld>
            <a:endParaRPr lang="nl-NL"/>
          </a:p>
        </p:txBody>
      </p:sp>
    </p:spTree>
    <p:extLst>
      <p:ext uri="{BB962C8B-B14F-4D97-AF65-F5344CB8AC3E}">
        <p14:creationId xmlns:p14="http://schemas.microsoft.com/office/powerpoint/2010/main" val="1378877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GFR (</a:t>
            </a:r>
            <a:r>
              <a:rPr lang="nl-NL" sz="1200" kern="1200" dirty="0" err="1" smtClean="0">
                <a:solidFill>
                  <a:schemeClr val="tx1"/>
                </a:solidFill>
                <a:effectLst/>
                <a:latin typeface="+mn-lt"/>
                <a:ea typeface="+mn-ea"/>
                <a:cs typeface="+mn-cs"/>
              </a:rPr>
              <a:t>glomerular</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filtration</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rate</a:t>
            </a:r>
            <a:r>
              <a:rPr lang="nl-NL" sz="1200" kern="1200" dirty="0" smtClean="0">
                <a:solidFill>
                  <a:schemeClr val="tx1"/>
                </a:solidFill>
                <a:effectLst/>
                <a:latin typeface="+mn-lt"/>
                <a:ea typeface="+mn-ea"/>
                <a:cs typeface="+mn-cs"/>
              </a:rPr>
              <a:t>). In gespecialiseerde klinieken kan je de zogenaamde </a:t>
            </a:r>
            <a:r>
              <a:rPr lang="nl-NL" sz="1200" kern="1200" dirty="0" err="1" smtClean="0">
                <a:solidFill>
                  <a:schemeClr val="tx1"/>
                </a:solidFill>
                <a:effectLst/>
                <a:latin typeface="+mn-lt"/>
                <a:ea typeface="+mn-ea"/>
                <a:cs typeface="+mn-cs"/>
              </a:rPr>
              <a:t>glomerular</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filtration</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rate</a:t>
            </a:r>
            <a:r>
              <a:rPr lang="nl-NL" sz="1200" kern="1200" dirty="0" smtClean="0">
                <a:solidFill>
                  <a:schemeClr val="tx1"/>
                </a:solidFill>
                <a:effectLst/>
                <a:latin typeface="+mn-lt"/>
                <a:ea typeface="+mn-ea"/>
                <a:cs typeface="+mn-cs"/>
              </a:rPr>
              <a:t> meten. De GFR is de mate waarin de nier stoffen uitscheidt. Dit maakt deel uit van het laboratoriumonderzoek.</a:t>
            </a:r>
            <a:endParaRPr lang="nl-NL"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16</a:t>
            </a:fld>
            <a:endParaRPr lang="nl-NL"/>
          </a:p>
        </p:txBody>
      </p:sp>
    </p:spTree>
    <p:extLst>
      <p:ext uri="{BB962C8B-B14F-4D97-AF65-F5344CB8AC3E}">
        <p14:creationId xmlns:p14="http://schemas.microsoft.com/office/powerpoint/2010/main" val="288627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Vaatkluwen:</a:t>
            </a:r>
            <a:r>
              <a:rPr lang="nl-NL" baseline="0" dirty="0" smtClean="0"/>
              <a:t> deel van bloed (+allerlei stoffen) uit haarvaten geperst.</a:t>
            </a:r>
          </a:p>
          <a:p>
            <a:r>
              <a:rPr lang="nl-NL" dirty="0" smtClean="0"/>
              <a:t>Voorurine</a:t>
            </a:r>
            <a:r>
              <a:rPr lang="nl-NL" baseline="0" dirty="0" smtClean="0"/>
              <a:t> : stoffen ontrokken / toegevoegd in de lus en de afvoerbuis.</a:t>
            </a:r>
          </a:p>
          <a:p>
            <a:r>
              <a:rPr lang="nl-NL" baseline="0" dirty="0" smtClean="0"/>
              <a:t>Urine: lichaamsvreemde en giftige stoffen worden naar de voorurine gebracht en niet meer opgenomen en verlaten via de urine het lichaam.</a:t>
            </a:r>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3</a:t>
            </a:fld>
            <a:endParaRPr lang="nl-NL"/>
          </a:p>
        </p:txBody>
      </p:sp>
    </p:spTree>
    <p:extLst>
      <p:ext uri="{BB962C8B-B14F-4D97-AF65-F5344CB8AC3E}">
        <p14:creationId xmlns:p14="http://schemas.microsoft.com/office/powerpoint/2010/main" val="2184897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Kapsel van </a:t>
            </a:r>
            <a:r>
              <a:rPr lang="nl-NL" dirty="0" err="1" smtClean="0"/>
              <a:t>bowman</a:t>
            </a:r>
            <a:r>
              <a:rPr lang="nl-NL" dirty="0" smtClean="0"/>
              <a:t> </a:t>
            </a:r>
            <a:r>
              <a:rPr lang="nl-NL" dirty="0" smtClean="0">
                <a:sym typeface="Wingdings" pitchFamily="2" charset="2"/>
              </a:rPr>
              <a:t> licht in de schors </a:t>
            </a:r>
          </a:p>
          <a:p>
            <a:r>
              <a:rPr lang="nl-NL" dirty="0" smtClean="0">
                <a:sym typeface="Wingdings" pitchFamily="2" charset="2"/>
              </a:rPr>
              <a:t>2</a:t>
            </a:r>
            <a:r>
              <a:rPr lang="nl-NL" baseline="0" dirty="0" smtClean="0">
                <a:sym typeface="Wingdings" pitchFamily="2" charset="2"/>
              </a:rPr>
              <a:t> </a:t>
            </a:r>
            <a:r>
              <a:rPr lang="nl-NL" baseline="0" dirty="0" err="1" smtClean="0">
                <a:sym typeface="Wingdings" pitchFamily="2" charset="2"/>
              </a:rPr>
              <a:t>tubuli</a:t>
            </a:r>
            <a:r>
              <a:rPr lang="nl-NL" baseline="0" dirty="0" smtClean="0">
                <a:sym typeface="Wingdings" pitchFamily="2" charset="2"/>
              </a:rPr>
              <a:t> + de lus  lopen van de schors naar het merg en terug naar de schors, het afvoerbuisje komt samen met de afvoerbuisjes van andere </a:t>
            </a:r>
            <a:r>
              <a:rPr lang="nl-NL" baseline="0" dirty="0" err="1" smtClean="0">
                <a:sym typeface="Wingdings" pitchFamily="2" charset="2"/>
              </a:rPr>
              <a:t>nefronen</a:t>
            </a:r>
            <a:r>
              <a:rPr lang="nl-NL" baseline="0" dirty="0" smtClean="0">
                <a:sym typeface="Wingdings" pitchFamily="2" charset="2"/>
              </a:rPr>
              <a:t>. Afvoerbuisjes worden groter en </a:t>
            </a:r>
            <a:r>
              <a:rPr lang="nl-NL" baseline="0" dirty="0" smtClean="0">
                <a:sym typeface="Wingdings" pitchFamily="2" charset="2"/>
              </a:rPr>
              <a:t>eindigt </a:t>
            </a:r>
            <a:r>
              <a:rPr lang="nl-NL" baseline="0" dirty="0" smtClean="0">
                <a:sym typeface="Wingdings" pitchFamily="2" charset="2"/>
              </a:rPr>
              <a:t>in de nierbekken. </a:t>
            </a:r>
            <a:endParaRPr lang="nl-NL"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5</a:t>
            </a:fld>
            <a:endParaRPr lang="nl-NL"/>
          </a:p>
        </p:txBody>
      </p:sp>
    </p:spTree>
    <p:extLst>
      <p:ext uri="{BB962C8B-B14F-4D97-AF65-F5344CB8AC3E}">
        <p14:creationId xmlns:p14="http://schemas.microsoft.com/office/powerpoint/2010/main" val="1752411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Stoffen: glucose. Vitamine, urinezuren, zouten + afvalstoffen;</a:t>
            </a:r>
            <a:r>
              <a:rPr lang="nl-NL" baseline="0" dirty="0" smtClean="0"/>
              <a:t> ureum, afgewerkte hormonen, lichaamsvreemde stoffen (medicijnen). </a:t>
            </a:r>
          </a:p>
          <a:p>
            <a:r>
              <a:rPr lang="nl-NL" b="1" baseline="0" dirty="0" smtClean="0"/>
              <a:t>Kapsel van </a:t>
            </a:r>
            <a:r>
              <a:rPr lang="nl-NL" b="1" baseline="0" dirty="0" err="1" smtClean="0"/>
              <a:t>bowman</a:t>
            </a:r>
            <a:r>
              <a:rPr lang="nl-NL" b="1" baseline="0" dirty="0" smtClean="0"/>
              <a:t>: </a:t>
            </a:r>
            <a:r>
              <a:rPr lang="nl-NL" b="0" baseline="0" dirty="0" smtClean="0"/>
              <a:t>bloeddruk </a:t>
            </a:r>
            <a:r>
              <a:rPr lang="nl-NL" b="0" baseline="0" dirty="0" smtClean="0"/>
              <a:t>stijgt word er minder urine gemaakt, gelijk helemaal geen urine gemaakt. Stijging van druk kan worden veroorzaakt door blaasgruis.</a:t>
            </a:r>
          </a:p>
          <a:p>
            <a:endParaRPr lang="nl-NL" b="0" baseline="0" dirty="0" smtClean="0"/>
          </a:p>
          <a:p>
            <a:r>
              <a:rPr lang="nl-NL" b="1" baseline="0" dirty="0" smtClean="0"/>
              <a:t>Hond:</a:t>
            </a:r>
            <a:r>
              <a:rPr lang="nl-NL" b="0" baseline="0" dirty="0" smtClean="0"/>
              <a:t> grote hond 700 l per dag door de nier</a:t>
            </a:r>
            <a:r>
              <a:rPr lang="nl-NL" b="0" baseline="0" dirty="0" smtClean="0"/>
              <a:t>. 200 liter voorurine,</a:t>
            </a:r>
            <a:r>
              <a:rPr lang="nl-NL" b="1" baseline="0" dirty="0" smtClean="0"/>
              <a:t> </a:t>
            </a:r>
            <a:r>
              <a:rPr lang="nl-NL" b="0" baseline="0" dirty="0" smtClean="0"/>
              <a:t>1.2 liter aan urine per dag.</a:t>
            </a:r>
          </a:p>
          <a:p>
            <a:endParaRPr lang="nl-NL" b="0" baseline="0" dirty="0" smtClean="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6</a:t>
            </a:fld>
            <a:endParaRPr lang="nl-NL"/>
          </a:p>
        </p:txBody>
      </p:sp>
    </p:spTree>
    <p:extLst>
      <p:ext uri="{BB962C8B-B14F-4D97-AF65-F5344CB8AC3E}">
        <p14:creationId xmlns:p14="http://schemas.microsoft.com/office/powerpoint/2010/main" val="108201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10000"/>
          </a:bodyPr>
          <a:lstStyle/>
          <a:p>
            <a:r>
              <a:rPr lang="nl-NL" b="1" dirty="0" err="1" smtClean="0"/>
              <a:t>Acidose</a:t>
            </a:r>
            <a:r>
              <a:rPr lang="nl-NL" b="1" dirty="0" smtClean="0"/>
              <a:t>: </a:t>
            </a:r>
            <a:r>
              <a:rPr lang="nl-NL" b="0" dirty="0" smtClean="0"/>
              <a:t>heel</a:t>
            </a:r>
            <a:r>
              <a:rPr lang="nl-NL" b="0" baseline="0" dirty="0" smtClean="0"/>
              <a:t> erg zuur bloed </a:t>
            </a:r>
            <a:r>
              <a:rPr lang="nl-NL" b="0" baseline="0" dirty="0" err="1" smtClean="0"/>
              <a:t>pH</a:t>
            </a:r>
            <a:r>
              <a:rPr lang="nl-NL" b="0" baseline="0" dirty="0" smtClean="0"/>
              <a:t> 1</a:t>
            </a:r>
          </a:p>
          <a:p>
            <a:r>
              <a:rPr lang="nl-NL" b="1" baseline="0" dirty="0" smtClean="0"/>
              <a:t>Basisch: </a:t>
            </a:r>
            <a:r>
              <a:rPr lang="nl-NL" b="0" baseline="0" dirty="0" smtClean="0"/>
              <a:t>heel erg basisch </a:t>
            </a:r>
            <a:r>
              <a:rPr lang="nl-NL" b="0" baseline="0" dirty="0" err="1" smtClean="0"/>
              <a:t>pH</a:t>
            </a:r>
            <a:r>
              <a:rPr lang="nl-NL" b="0" baseline="0" dirty="0" smtClean="0"/>
              <a:t> 14 , </a:t>
            </a:r>
            <a:endParaRPr lang="nl-NL" b="1" baseline="0" dirty="0" smtClean="0"/>
          </a:p>
          <a:p>
            <a:r>
              <a:rPr lang="nl-NL" b="1" dirty="0" smtClean="0"/>
              <a:t>Diaree:</a:t>
            </a:r>
            <a:r>
              <a:rPr lang="nl-NL" b="1" baseline="0" dirty="0" smtClean="0"/>
              <a:t> </a:t>
            </a:r>
            <a:r>
              <a:rPr lang="nl-NL" b="0" baseline="0" dirty="0" smtClean="0"/>
              <a:t>zuur of basisch verloren gaat zal </a:t>
            </a:r>
            <a:r>
              <a:rPr lang="nl-NL" b="0" baseline="0" dirty="0" err="1" smtClean="0"/>
              <a:t>pH</a:t>
            </a:r>
            <a:r>
              <a:rPr lang="nl-NL" b="0" baseline="0" dirty="0" smtClean="0"/>
              <a:t> buiten deze grenzen komen en kan dodelijk zijn. </a:t>
            </a:r>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err="1" smtClean="0"/>
              <a:t>lage</a:t>
            </a:r>
            <a:r>
              <a:rPr lang="nl-NL" sz="1200" i="1" u="sng" kern="1200" dirty="0" err="1" smtClean="0">
                <a:solidFill>
                  <a:schemeClr val="tx1"/>
                </a:solidFill>
                <a:latin typeface="+mn-lt"/>
                <a:ea typeface="+mn-ea"/>
                <a:cs typeface="+mn-cs"/>
              </a:rPr>
              <a:t>Als</a:t>
            </a:r>
            <a:r>
              <a:rPr lang="nl-NL" sz="1200" i="1" u="sng" kern="1200" dirty="0" smtClean="0">
                <a:solidFill>
                  <a:schemeClr val="tx1"/>
                </a:solidFill>
                <a:latin typeface="+mn-lt"/>
                <a:ea typeface="+mn-ea"/>
                <a:cs typeface="+mn-cs"/>
              </a:rPr>
              <a:t>  een dier een te lage </a:t>
            </a:r>
            <a:r>
              <a:rPr lang="nl-NL" sz="1200" i="1" u="sng" kern="1200" dirty="0" err="1" smtClean="0">
                <a:solidFill>
                  <a:schemeClr val="tx1"/>
                </a:solidFill>
                <a:latin typeface="+mn-lt"/>
                <a:ea typeface="+mn-ea"/>
                <a:cs typeface="+mn-cs"/>
              </a:rPr>
              <a:t>pH</a:t>
            </a:r>
            <a:r>
              <a:rPr lang="nl-NL" sz="1200" i="1" u="sng" kern="1200" dirty="0" smtClean="0">
                <a:solidFill>
                  <a:schemeClr val="tx1"/>
                </a:solidFill>
                <a:latin typeface="+mn-lt"/>
                <a:ea typeface="+mn-ea"/>
                <a:cs typeface="+mn-cs"/>
              </a:rPr>
              <a:t> waarde heeft zal het zijn ademhaling minder diep maken, hierdoor ontstaat een minder goeie gaswisseling (CO2 uit, O2 in) waardoor er meer koolstof in het bloed komt. Dit reageert met een andere stof in het lichaam, waardoor een base ontstaat(natrium carbonaat). Dit zal de </a:t>
            </a:r>
            <a:r>
              <a:rPr lang="nl-NL" sz="1200" i="1" u="sng" kern="1200" dirty="0" err="1" smtClean="0">
                <a:solidFill>
                  <a:schemeClr val="tx1"/>
                </a:solidFill>
                <a:latin typeface="+mn-lt"/>
                <a:ea typeface="+mn-ea"/>
                <a:cs typeface="+mn-cs"/>
              </a:rPr>
              <a:t>Ph</a:t>
            </a:r>
            <a:r>
              <a:rPr lang="nl-NL" sz="1200" i="1" u="sng" kern="1200" dirty="0" smtClean="0">
                <a:solidFill>
                  <a:schemeClr val="tx1"/>
                </a:solidFill>
                <a:latin typeface="+mn-lt"/>
                <a:ea typeface="+mn-ea"/>
                <a:cs typeface="+mn-cs"/>
              </a:rPr>
              <a:t> waarde doen stijgen. Een dier kan deze manier van ademhalen niet lang volhouden, anders krijgt het een zuurstof te kort. De nieren zorgen ervoor dat er meer basen vanuit de urine terug getrokken worden in het lichaam. Hierdoor blijft de </a:t>
            </a:r>
            <a:r>
              <a:rPr lang="nl-NL" sz="1200" i="1" u="sng" kern="1200" dirty="0" err="1" smtClean="0">
                <a:solidFill>
                  <a:schemeClr val="tx1"/>
                </a:solidFill>
                <a:latin typeface="+mn-lt"/>
                <a:ea typeface="+mn-ea"/>
                <a:cs typeface="+mn-cs"/>
              </a:rPr>
              <a:t>pH</a:t>
            </a:r>
            <a:r>
              <a:rPr lang="nl-NL" sz="1200" i="1" u="sng" kern="1200" dirty="0" smtClean="0">
                <a:solidFill>
                  <a:schemeClr val="tx1"/>
                </a:solidFill>
                <a:latin typeface="+mn-lt"/>
                <a:ea typeface="+mn-ea"/>
                <a:cs typeface="+mn-cs"/>
              </a:rPr>
              <a:t> waarde op lange termijn stabiel. Op korte termijn is de verandering van ademhaling efficiënt.</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b="1" i="1" u="sng" kern="1200" dirty="0" smtClean="0">
                <a:solidFill>
                  <a:schemeClr val="tx1"/>
                </a:solidFill>
                <a:latin typeface="+mn-lt"/>
                <a:ea typeface="+mn-ea"/>
                <a:cs typeface="+mn-cs"/>
              </a:rPr>
              <a:t>Hoge: </a:t>
            </a:r>
            <a:r>
              <a:rPr lang="nl-NL" sz="1200" i="1" u="sng" kern="1200" dirty="0" smtClean="0">
                <a:solidFill>
                  <a:schemeClr val="tx1"/>
                </a:solidFill>
                <a:latin typeface="+mn-lt"/>
                <a:ea typeface="+mn-ea"/>
                <a:cs typeface="+mn-cs"/>
              </a:rPr>
              <a:t>Als een dier een te hoge </a:t>
            </a:r>
            <a:r>
              <a:rPr lang="nl-NL" sz="1200" i="1" u="sng" kern="1200" dirty="0" err="1" smtClean="0">
                <a:solidFill>
                  <a:schemeClr val="tx1"/>
                </a:solidFill>
                <a:latin typeface="+mn-lt"/>
                <a:ea typeface="+mn-ea"/>
                <a:cs typeface="+mn-cs"/>
              </a:rPr>
              <a:t>pH</a:t>
            </a:r>
            <a:r>
              <a:rPr lang="nl-NL" sz="1200" i="1" u="sng" kern="1200" dirty="0" smtClean="0">
                <a:solidFill>
                  <a:schemeClr val="tx1"/>
                </a:solidFill>
                <a:latin typeface="+mn-lt"/>
                <a:ea typeface="+mn-ea"/>
                <a:cs typeface="+mn-cs"/>
              </a:rPr>
              <a:t> waarde krijgt zal het dier gaan hyperventileren, hierbij krijgt het dier extra zuurstof binnen. Zuurstof gaat een reactie aan met de overtollige base in het lichaam (natriumcarbonaat). De base valt uiteen en word kooldioxide, dit ademt het dier weer via de longen uit. </a:t>
            </a: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b="1" kern="1200" dirty="0" smtClean="0">
              <a:solidFill>
                <a:schemeClr val="tx1"/>
              </a:solidFill>
              <a:latin typeface="+mn-lt"/>
              <a:ea typeface="+mn-ea"/>
              <a:cs typeface="+mn-cs"/>
            </a:endParaRPr>
          </a:p>
          <a:p>
            <a:endParaRPr lang="nl-NL" b="1" dirty="0" smtClean="0"/>
          </a:p>
          <a:p>
            <a:endParaRPr lang="nl-NL" b="1" dirty="0" smtClean="0"/>
          </a:p>
          <a:p>
            <a:r>
              <a:rPr lang="nl-NL" b="1" dirty="0" err="1" smtClean="0"/>
              <a:t>Renine</a:t>
            </a:r>
            <a:r>
              <a:rPr lang="nl-NL" dirty="0" smtClean="0"/>
              <a:t>: kleine slagadertjes in de nieren meten</a:t>
            </a:r>
            <a:r>
              <a:rPr lang="nl-NL" baseline="0" dirty="0" smtClean="0"/>
              <a:t> de bloeddruk als het te laag word geven ze de stof </a:t>
            </a:r>
            <a:r>
              <a:rPr lang="nl-NL" baseline="0" dirty="0" err="1" smtClean="0"/>
              <a:t>renine</a:t>
            </a:r>
            <a:r>
              <a:rPr lang="nl-NL" baseline="0" dirty="0" smtClean="0"/>
              <a:t> af dit zorgt er voor dat de slagaders </a:t>
            </a:r>
            <a:r>
              <a:rPr lang="nl-NL" baseline="0" dirty="0" err="1" smtClean="0"/>
              <a:t>nouwer</a:t>
            </a:r>
            <a:r>
              <a:rPr lang="nl-NL" baseline="0" dirty="0" smtClean="0"/>
              <a:t> worden waardoor de bloeddruk stijgt. </a:t>
            </a:r>
          </a:p>
          <a:p>
            <a:r>
              <a:rPr lang="nl-NL" b="1" baseline="0" dirty="0" err="1" smtClean="0"/>
              <a:t>Aldosteron</a:t>
            </a:r>
            <a:r>
              <a:rPr lang="nl-NL" b="1" baseline="0" dirty="0" smtClean="0"/>
              <a:t>:</a:t>
            </a:r>
            <a:r>
              <a:rPr lang="nl-NL" b="0" baseline="0" dirty="0" smtClean="0"/>
              <a:t>  </a:t>
            </a:r>
            <a:r>
              <a:rPr lang="nl-NL" b="0" baseline="0" dirty="0" err="1" smtClean="0"/>
              <a:t>renine</a:t>
            </a:r>
            <a:r>
              <a:rPr lang="nl-NL" b="0" baseline="0" dirty="0" smtClean="0"/>
              <a:t> geeft de bijnieren opdracht om </a:t>
            </a:r>
            <a:r>
              <a:rPr lang="nl-NL" b="0" baseline="0" dirty="0" err="1" smtClean="0"/>
              <a:t>aldosterion</a:t>
            </a:r>
            <a:r>
              <a:rPr lang="nl-NL" b="0" baseline="0" dirty="0" smtClean="0"/>
              <a:t> aan te maken. dit zorgt er voor dat er meer zouten worden opgenomen. En zorgt dat het dier meer gaat drinken want zout wekt dorst op. </a:t>
            </a:r>
          </a:p>
          <a:p>
            <a:r>
              <a:rPr lang="nl-NL" b="1" baseline="0" dirty="0" smtClean="0"/>
              <a:t>osmotische waarde</a:t>
            </a:r>
            <a:r>
              <a:rPr lang="nl-NL" b="0" baseline="0" dirty="0" smtClean="0"/>
              <a:t>: bepaalde hoeveelheid stoffen in een cel ten opzichte van water.</a:t>
            </a:r>
            <a:endParaRPr lang="nl-NL" b="1" baseline="0" dirty="0" smtClean="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7</a:t>
            </a:fld>
            <a:endParaRPr lang="nl-NL"/>
          </a:p>
        </p:txBody>
      </p:sp>
    </p:spTree>
    <p:extLst>
      <p:ext uri="{BB962C8B-B14F-4D97-AF65-F5344CB8AC3E}">
        <p14:creationId xmlns:p14="http://schemas.microsoft.com/office/powerpoint/2010/main" val="4061076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Vit D</a:t>
            </a:r>
            <a:r>
              <a:rPr lang="nl-NL" baseline="0" dirty="0" smtClean="0"/>
              <a:t> word gemaakt uit de </a:t>
            </a:r>
            <a:r>
              <a:rPr lang="nl-NL" baseline="0" dirty="0" err="1" smtClean="0"/>
              <a:t>grorndstoffen</a:t>
            </a:r>
            <a:r>
              <a:rPr lang="nl-NL" baseline="0" dirty="0" smtClean="0"/>
              <a:t> die de lever aanvoert. </a:t>
            </a:r>
          </a:p>
          <a:p>
            <a:r>
              <a:rPr lang="nl-NL" baseline="0" dirty="0" smtClean="0"/>
              <a:t>Vitamine D naar het bot waar het </a:t>
            </a:r>
            <a:r>
              <a:rPr lang="nl-NL" baseline="0" dirty="0" err="1" smtClean="0"/>
              <a:t>ervoorzorgt</a:t>
            </a:r>
            <a:r>
              <a:rPr lang="nl-NL" baseline="0" dirty="0" smtClean="0"/>
              <a:t> dat de tussen celstof van het bot goed verkalkt.</a:t>
            </a:r>
          </a:p>
          <a:p>
            <a:endParaRPr lang="nl-NL" baseline="0" dirty="0" smtClean="0"/>
          </a:p>
          <a:p>
            <a:r>
              <a:rPr lang="nl-NL" baseline="0" dirty="0" err="1" smtClean="0"/>
              <a:t>Erhytro</a:t>
            </a:r>
            <a:r>
              <a:rPr lang="nl-NL" baseline="0" dirty="0" smtClean="0"/>
              <a:t> = rood </a:t>
            </a:r>
            <a:r>
              <a:rPr lang="nl-NL" baseline="0" dirty="0" err="1" smtClean="0"/>
              <a:t>poiese</a:t>
            </a:r>
            <a:r>
              <a:rPr lang="nl-NL" baseline="0" dirty="0" smtClean="0"/>
              <a:t> = vormen ( meer vormen van rode bloedcellen)</a:t>
            </a:r>
          </a:p>
          <a:p>
            <a:endParaRPr lang="nl-NL" baseline="0" dirty="0" smtClean="0"/>
          </a:p>
          <a:p>
            <a:endParaRPr lang="nl-NL"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8</a:t>
            </a:fld>
            <a:endParaRPr lang="nl-NL"/>
          </a:p>
        </p:txBody>
      </p:sp>
    </p:spTree>
    <p:extLst>
      <p:ext uri="{BB962C8B-B14F-4D97-AF65-F5344CB8AC3E}">
        <p14:creationId xmlns:p14="http://schemas.microsoft.com/office/powerpoint/2010/main" val="2607795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err="1" smtClean="0"/>
              <a:t>Lamina</a:t>
            </a:r>
            <a:r>
              <a:rPr lang="nl-NL" b="1" dirty="0" smtClean="0"/>
              <a:t> </a:t>
            </a:r>
            <a:r>
              <a:rPr lang="nl-NL" b="1" dirty="0" err="1" smtClean="0"/>
              <a:t>visceralis</a:t>
            </a:r>
            <a:r>
              <a:rPr lang="nl-NL" b="1" dirty="0" smtClean="0"/>
              <a:t>:</a:t>
            </a:r>
            <a:r>
              <a:rPr lang="nl-NL" b="1" baseline="0" dirty="0" smtClean="0"/>
              <a:t> </a:t>
            </a:r>
            <a:r>
              <a:rPr lang="nl-NL" b="0" baseline="0" dirty="0" smtClean="0"/>
              <a:t>wand van de blaas is op gebouwd uit dezelfde lagen als de andere buik organen; slijmvlies, spierlaag (gladspierweefsel lengte en dwars richtingen) en </a:t>
            </a:r>
            <a:r>
              <a:rPr lang="nl-NL" b="0" baseline="0" dirty="0" err="1" smtClean="0"/>
              <a:t>serosa</a:t>
            </a:r>
            <a:endParaRPr lang="nl-NL" b="1" baseline="0" dirty="0" smtClean="0"/>
          </a:p>
          <a:p>
            <a:endParaRPr lang="nl-NL" b="0" baseline="0" dirty="0" smtClean="0"/>
          </a:p>
          <a:p>
            <a:r>
              <a:rPr lang="nl-NL" b="1" dirty="0" smtClean="0"/>
              <a:t>Hond: </a:t>
            </a:r>
            <a:r>
              <a:rPr lang="nl-NL" b="0" dirty="0" smtClean="0"/>
              <a:t>middel</a:t>
            </a:r>
            <a:r>
              <a:rPr lang="nl-NL" b="0" baseline="0" dirty="0" smtClean="0"/>
              <a:t> grote hond ruim 1 liter</a:t>
            </a:r>
            <a:endParaRPr lang="nl-NL" b="1" dirty="0" smtClean="0"/>
          </a:p>
          <a:p>
            <a:r>
              <a:rPr lang="nl-NL" b="1" dirty="0" smtClean="0"/>
              <a:t>Kat: </a:t>
            </a:r>
            <a:r>
              <a:rPr lang="nl-NL" b="0" dirty="0" smtClean="0"/>
              <a:t>middel grote kat ruim 60 ml</a:t>
            </a:r>
            <a:endParaRPr lang="nl-NL" b="1" dirty="0" smtClean="0"/>
          </a:p>
          <a:p>
            <a:r>
              <a:rPr lang="nl-NL" b="1" baseline="0" dirty="0" smtClean="0"/>
              <a:t>Kan niet knappen</a:t>
            </a:r>
            <a:r>
              <a:rPr lang="nl-NL" b="0" baseline="0" dirty="0" smtClean="0"/>
              <a:t>: door bepaalde reden de urine niet kwijt kan, kan het niet knappen de urine word niet meer toe gelaten. </a:t>
            </a:r>
          </a:p>
          <a:p>
            <a:r>
              <a:rPr lang="nl-NL" b="1" baseline="0" dirty="0" smtClean="0"/>
              <a:t>Druk</a:t>
            </a:r>
            <a:r>
              <a:rPr lang="nl-NL" b="0" baseline="0" dirty="0" smtClean="0"/>
              <a:t>: door dat de urine niet in de blaas kan dan word de druk in de ureters, nierbekken, afvoerbuisjes en het kapsel van </a:t>
            </a:r>
            <a:r>
              <a:rPr lang="nl-NL" b="0" baseline="0" dirty="0" err="1" smtClean="0"/>
              <a:t>bowman</a:t>
            </a:r>
            <a:r>
              <a:rPr lang="nl-NL" b="0" baseline="0" dirty="0" smtClean="0"/>
              <a:t> hoger word dan de bloeddruk.</a:t>
            </a:r>
            <a:endParaRPr lang="nl-NL" b="1" baseline="0" dirty="0" smtClean="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10</a:t>
            </a:fld>
            <a:endParaRPr lang="nl-NL"/>
          </a:p>
        </p:txBody>
      </p:sp>
    </p:spTree>
    <p:extLst>
      <p:ext uri="{BB962C8B-B14F-4D97-AF65-F5344CB8AC3E}">
        <p14:creationId xmlns:p14="http://schemas.microsoft.com/office/powerpoint/2010/main" val="1335981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smtClean="0"/>
              <a:t>Vrouwelijk</a:t>
            </a:r>
            <a:r>
              <a:rPr lang="nl-NL" b="1" baseline="0" dirty="0" smtClean="0"/>
              <a:t>: </a:t>
            </a:r>
            <a:r>
              <a:rPr lang="nl-NL" b="0" baseline="0" dirty="0" smtClean="0"/>
              <a:t>urineleider is kort en wijd, voordeel urinestenen blijven niet makkelijk vast zitten. En is dus zeldzaam als het bij een vrouwelijk dier voorkomt.</a:t>
            </a:r>
          </a:p>
          <a:p>
            <a:r>
              <a:rPr lang="nl-NL" b="1" baseline="0" dirty="0" smtClean="0"/>
              <a:t>Mannelijk: </a:t>
            </a:r>
            <a:r>
              <a:rPr lang="nl-NL" b="0" baseline="0" dirty="0" smtClean="0"/>
              <a:t>urineleider is lang en </a:t>
            </a:r>
            <a:r>
              <a:rPr lang="nl-NL" b="0" baseline="0" dirty="0" err="1" smtClean="0"/>
              <a:t>small</a:t>
            </a:r>
            <a:r>
              <a:rPr lang="nl-NL" b="0" baseline="0" dirty="0" smtClean="0"/>
              <a:t> , hierdoor is het voordeel dat bacteriën minder snel naar binnen kunnen komen en zo minder kans op blaas ontsteking  en zo meer kans bij vrouwelijke dieren. Maar zo kunnen urinestenen wel sneller vast zitten.</a:t>
            </a:r>
            <a:endParaRPr lang="nl-NL" b="1"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11</a:t>
            </a:fld>
            <a:endParaRPr lang="nl-NL"/>
          </a:p>
        </p:txBody>
      </p:sp>
    </p:spTree>
    <p:extLst>
      <p:ext uri="{BB962C8B-B14F-4D97-AF65-F5344CB8AC3E}">
        <p14:creationId xmlns:p14="http://schemas.microsoft.com/office/powerpoint/2010/main" val="3719842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smtClean="0"/>
              <a:t>Zintuigcellen: </a:t>
            </a:r>
            <a:r>
              <a:rPr lang="nl-NL" b="0" dirty="0" smtClean="0"/>
              <a:t>als de</a:t>
            </a:r>
            <a:r>
              <a:rPr lang="nl-NL" b="0" baseline="0" dirty="0" smtClean="0"/>
              <a:t> blaas vol is worden de zintuigcellen in de blaaswand geprikkeld. Cellen </a:t>
            </a:r>
            <a:r>
              <a:rPr lang="nl-NL" b="0" baseline="0" dirty="0" smtClean="0">
                <a:sym typeface="Wingdings" pitchFamily="2" charset="2"/>
              </a:rPr>
              <a:t> zenuw  centrum ruggenmerg  hersenen. </a:t>
            </a:r>
          </a:p>
          <a:p>
            <a:r>
              <a:rPr lang="nl-NL" b="1" baseline="0" dirty="0" smtClean="0">
                <a:sym typeface="Wingdings" pitchFamily="2" charset="2"/>
              </a:rPr>
              <a:t>ongeschikt: </a:t>
            </a:r>
            <a:r>
              <a:rPr lang="nl-NL" b="0" baseline="0" dirty="0" smtClean="0">
                <a:sym typeface="Wingdings" pitchFamily="2" charset="2"/>
              </a:rPr>
              <a:t>Hersenen beslissen dan of het een geschikt moment is. Bv een muis besluipen dan zeggen de hersenen dat het niet mogelijk is. </a:t>
            </a:r>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sym typeface="Wingdings" pitchFamily="2" charset="2"/>
              </a:rPr>
              <a:t>Geschikt: </a:t>
            </a:r>
            <a:r>
              <a:rPr lang="nl-NL" b="0" baseline="0" dirty="0" smtClean="0">
                <a:sym typeface="Wingdings" pitchFamily="2" charset="2"/>
              </a:rPr>
              <a:t>hersenen  centrum ruggenmerg  gladde spieren van de blaas (trekken dan samen) door spiercellen die gaan samen trekken ontstaat er een contractie golf over de hele blaas. </a:t>
            </a:r>
            <a:r>
              <a:rPr lang="nl-NL" b="0" baseline="0" dirty="0" smtClean="0">
                <a:sym typeface="Wingdings" pitchFamily="2" charset="2"/>
              </a:rPr>
              <a:t>Traag werkende </a:t>
            </a:r>
            <a:r>
              <a:rPr lang="nl-NL" b="0" baseline="0" dirty="0" smtClean="0">
                <a:sym typeface="Wingdings" pitchFamily="2" charset="2"/>
              </a:rPr>
              <a:t>glad spierweefsel</a:t>
            </a:r>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sym typeface="Wingdings" pitchFamily="2" charset="2"/>
              </a:rPr>
              <a:t>Ruggenmerg: </a:t>
            </a:r>
            <a:r>
              <a:rPr lang="nl-NL" b="0" baseline="0" dirty="0" smtClean="0">
                <a:sym typeface="Wingdings" pitchFamily="2" charset="2"/>
              </a:rPr>
              <a:t>regelt de spanning van de afsluitspier van de blaas. Door druk van de gladde spieren in de wand van de afsluitspier zal die worden </a:t>
            </a:r>
            <a:r>
              <a:rPr lang="nl-NL" b="0" baseline="0" dirty="0" smtClean="0">
                <a:sym typeface="Wingdings" pitchFamily="2" charset="2"/>
              </a:rPr>
              <a:t>open gedrukt </a:t>
            </a:r>
            <a:r>
              <a:rPr lang="nl-NL" b="0" baseline="0" dirty="0" smtClean="0">
                <a:sym typeface="Wingdings" pitchFamily="2" charset="2"/>
              </a:rPr>
              <a:t>en stroomt de urine in de urethra  naar buiten.</a:t>
            </a:r>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sym typeface="Wingdings" pitchFamily="2" charset="2"/>
              </a:rPr>
              <a:t>Buikspieren: </a:t>
            </a:r>
            <a:r>
              <a:rPr lang="nl-NL" b="0" baseline="0" dirty="0" smtClean="0">
                <a:sym typeface="Wingdings" pitchFamily="2" charset="2"/>
              </a:rPr>
              <a:t>indirect bevel trekken ze samen en verhogen ze zo de druk in de buikholte en dus ook in de blaas. Door een plas houdding zal er met een kracht de urine er uit komen. Ruien  poot omhoog, teven/poesen  door de hurken.</a:t>
            </a:r>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sym typeface="Wingdings" pitchFamily="2" charset="2"/>
              </a:rPr>
              <a:t>Blaas leeg: </a:t>
            </a:r>
            <a:r>
              <a:rPr lang="nl-NL" b="0" baseline="0" dirty="0" smtClean="0">
                <a:sym typeface="Wingdings" pitchFamily="2" charset="2"/>
              </a:rPr>
              <a:t>zintuigcellen nemen waar wanneer de blaas leeg is. Blaas  ruggenmerg  afsluiten van de afsluitspier. </a:t>
            </a:r>
            <a:endParaRPr lang="nl-NL" b="1" baseline="0" dirty="0" smtClean="0">
              <a:sym typeface="Wingdings" pitchFamily="2" charset="2"/>
            </a:endParaRPr>
          </a:p>
          <a:p>
            <a:endParaRPr lang="nl-NL" b="0" baseline="0" dirty="0" smtClean="0">
              <a:sym typeface="Wingdings" pitchFamily="2" charset="2"/>
            </a:endParaRPr>
          </a:p>
          <a:p>
            <a:endParaRPr lang="nl-NL" b="1" dirty="0"/>
          </a:p>
        </p:txBody>
      </p:sp>
      <p:sp>
        <p:nvSpPr>
          <p:cNvPr id="4" name="Tijdelijke aanduiding voor dianummer 3"/>
          <p:cNvSpPr>
            <a:spLocks noGrp="1"/>
          </p:cNvSpPr>
          <p:nvPr>
            <p:ph type="sldNum" sz="quarter" idx="10"/>
          </p:nvPr>
        </p:nvSpPr>
        <p:spPr/>
        <p:txBody>
          <a:bodyPr/>
          <a:lstStyle/>
          <a:p>
            <a:fld id="{C18614EE-D86D-46C7-AAAA-8F155869B72A}" type="slidenum">
              <a:rPr lang="nl-NL" smtClean="0"/>
              <a:pPr/>
              <a:t>12</a:t>
            </a:fld>
            <a:endParaRPr lang="nl-NL"/>
          </a:p>
        </p:txBody>
      </p:sp>
    </p:spTree>
    <p:extLst>
      <p:ext uri="{BB962C8B-B14F-4D97-AF65-F5344CB8AC3E}">
        <p14:creationId xmlns:p14="http://schemas.microsoft.com/office/powerpoint/2010/main" val="382537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C040DCD-BE43-4ADF-9AD8-BC17FD709F66}" type="datetimeFigureOut">
              <a:rPr lang="nl-NL" smtClean="0"/>
              <a:pPr/>
              <a:t>21-9-2015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C040DCD-BE43-4ADF-9AD8-BC17FD709F66}" type="datetimeFigureOut">
              <a:rPr lang="nl-NL" smtClean="0"/>
              <a:pPr/>
              <a:t>21-9-2015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C040DCD-BE43-4ADF-9AD8-BC17FD709F66}" type="datetimeFigureOut">
              <a:rPr lang="nl-NL" smtClean="0"/>
              <a:pPr/>
              <a:t>21-9-2015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C040DCD-BE43-4ADF-9AD8-BC17FD709F66}" type="datetimeFigureOut">
              <a:rPr lang="nl-NL" smtClean="0"/>
              <a:pPr/>
              <a:t>21-9-2015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C040DCD-BE43-4ADF-9AD8-BC17FD709F66}" type="datetimeFigureOut">
              <a:rPr lang="nl-NL" smtClean="0"/>
              <a:pPr/>
              <a:t>21-9-2015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C040DCD-BE43-4ADF-9AD8-BC17FD709F66}" type="datetimeFigureOut">
              <a:rPr lang="nl-NL" smtClean="0"/>
              <a:pPr/>
              <a:t>21-9-2015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A3845F-B517-4103-BD90-8E527844E758}"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40DCD-BE43-4ADF-9AD8-BC17FD709F66}" type="datetimeFigureOut">
              <a:rPr lang="nl-NL" smtClean="0"/>
              <a:pPr/>
              <a:t>21-9-2015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3845F-B517-4103-BD90-8E527844E758}"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332656"/>
            <a:ext cx="7772400" cy="1470025"/>
          </a:xfrm>
        </p:spPr>
        <p:txBody>
          <a:bodyPr/>
          <a:lstStyle/>
          <a:p>
            <a:r>
              <a:rPr lang="nl-NL" dirty="0" smtClean="0"/>
              <a:t>Nieren en urinewegen anatomie en fysiologie. </a:t>
            </a:r>
            <a:endParaRPr lang="nl-NL" dirty="0"/>
          </a:p>
        </p:txBody>
      </p:sp>
      <p:sp>
        <p:nvSpPr>
          <p:cNvPr id="3" name="Ondertitel 2"/>
          <p:cNvSpPr>
            <a:spLocks noGrp="1"/>
          </p:cNvSpPr>
          <p:nvPr>
            <p:ph type="subTitle" idx="1"/>
          </p:nvPr>
        </p:nvSpPr>
        <p:spPr>
          <a:xfrm>
            <a:off x="1331640" y="6209928"/>
            <a:ext cx="6400800" cy="648072"/>
          </a:xfrm>
        </p:spPr>
        <p:txBody>
          <a:bodyPr/>
          <a:lstStyle/>
          <a:p>
            <a:endParaRPr lang="nl-NL" dirty="0" smtClean="0"/>
          </a:p>
        </p:txBody>
      </p:sp>
      <p:pic>
        <p:nvPicPr>
          <p:cNvPr id="16386" name="Picture 2" descr="http://www.lauretta.nl/blaasennieren.jpg"/>
          <p:cNvPicPr>
            <a:picLocks noChangeAspect="1" noChangeArrowheads="1"/>
          </p:cNvPicPr>
          <p:nvPr/>
        </p:nvPicPr>
        <p:blipFill>
          <a:blip r:embed="rId2" cstate="print"/>
          <a:srcRect/>
          <a:stretch>
            <a:fillRect/>
          </a:stretch>
        </p:blipFill>
        <p:spPr bwMode="auto">
          <a:xfrm>
            <a:off x="1331640" y="1772815"/>
            <a:ext cx="6120680" cy="440876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716016" y="476672"/>
            <a:ext cx="4038600" cy="4525963"/>
          </a:xfrm>
        </p:spPr>
        <p:txBody>
          <a:bodyPr/>
          <a:lstStyle/>
          <a:p>
            <a:pPr>
              <a:buFontTx/>
              <a:buChar char="-"/>
            </a:pPr>
            <a:r>
              <a:rPr lang="nl-NL" dirty="0" smtClean="0"/>
              <a:t>Nierbekken </a:t>
            </a:r>
            <a:r>
              <a:rPr lang="nl-NL" dirty="0" smtClean="0">
                <a:sym typeface="Wingdings" pitchFamily="2" charset="2"/>
              </a:rPr>
              <a:t> ureters  blaas</a:t>
            </a:r>
          </a:p>
          <a:p>
            <a:pPr>
              <a:buFontTx/>
              <a:buChar char="-"/>
            </a:pPr>
            <a:r>
              <a:rPr lang="nl-NL" dirty="0" smtClean="0">
                <a:sym typeface="Wingdings" pitchFamily="2" charset="2"/>
              </a:rPr>
              <a:t>Hond</a:t>
            </a:r>
          </a:p>
          <a:p>
            <a:pPr>
              <a:buFontTx/>
              <a:buChar char="-"/>
            </a:pPr>
            <a:r>
              <a:rPr lang="nl-NL" dirty="0" smtClean="0">
                <a:sym typeface="Wingdings" pitchFamily="2" charset="2"/>
              </a:rPr>
              <a:t>Kat </a:t>
            </a:r>
          </a:p>
          <a:p>
            <a:pPr>
              <a:buFontTx/>
              <a:buChar char="-"/>
            </a:pPr>
            <a:r>
              <a:rPr lang="nl-NL" dirty="0" smtClean="0">
                <a:sym typeface="Wingdings" pitchFamily="2" charset="2"/>
              </a:rPr>
              <a:t>Kan niet knappen</a:t>
            </a:r>
          </a:p>
          <a:p>
            <a:pPr>
              <a:buFontTx/>
              <a:buChar char="-"/>
            </a:pPr>
            <a:r>
              <a:rPr lang="nl-NL" dirty="0" smtClean="0">
                <a:sym typeface="Wingdings" pitchFamily="2" charset="2"/>
              </a:rPr>
              <a:t>druk</a:t>
            </a:r>
          </a:p>
          <a:p>
            <a:pPr>
              <a:buFontTx/>
              <a:buChar char="-"/>
            </a:pPr>
            <a:endParaRPr lang="nl-NL" dirty="0"/>
          </a:p>
        </p:txBody>
      </p:sp>
      <p:sp>
        <p:nvSpPr>
          <p:cNvPr id="4" name="Tijdelijke aanduiding voor inhoud 3"/>
          <p:cNvSpPr>
            <a:spLocks noGrp="1"/>
          </p:cNvSpPr>
          <p:nvPr>
            <p:ph sz="half" idx="2"/>
          </p:nvPr>
        </p:nvSpPr>
        <p:spPr>
          <a:xfrm>
            <a:off x="395536" y="476672"/>
            <a:ext cx="4244280" cy="4525963"/>
          </a:xfrm>
        </p:spPr>
        <p:txBody>
          <a:bodyPr/>
          <a:lstStyle/>
          <a:p>
            <a:r>
              <a:rPr lang="nl-NL" dirty="0" smtClean="0"/>
              <a:t>Blaas</a:t>
            </a:r>
          </a:p>
          <a:p>
            <a:pPr>
              <a:buNone/>
            </a:pPr>
            <a:r>
              <a:rPr lang="nl-NL" dirty="0" smtClean="0"/>
              <a:t>	- opslag</a:t>
            </a:r>
          </a:p>
          <a:p>
            <a:pPr>
              <a:buNone/>
            </a:pPr>
            <a:r>
              <a:rPr lang="nl-NL" dirty="0" smtClean="0"/>
              <a:t>	- buikslijmvlies</a:t>
            </a:r>
          </a:p>
          <a:p>
            <a:pPr>
              <a:buNone/>
            </a:pPr>
            <a:r>
              <a:rPr lang="nl-NL" dirty="0" smtClean="0"/>
              <a:t>	- </a:t>
            </a:r>
            <a:r>
              <a:rPr lang="nl-NL" dirty="0" err="1" smtClean="0"/>
              <a:t>lamina</a:t>
            </a:r>
            <a:r>
              <a:rPr lang="nl-NL" dirty="0" smtClean="0"/>
              <a:t> </a:t>
            </a:r>
            <a:r>
              <a:rPr lang="nl-NL" dirty="0" err="1" smtClean="0"/>
              <a:t>visceralis</a:t>
            </a:r>
            <a:endParaRPr lang="nl-NL" dirty="0" smtClean="0"/>
          </a:p>
          <a:p>
            <a:pPr>
              <a:buNone/>
            </a:pPr>
            <a:r>
              <a:rPr lang="nl-NL" dirty="0" smtClean="0"/>
              <a:t>	- slijmvlies</a:t>
            </a:r>
          </a:p>
          <a:p>
            <a:pPr>
              <a:buNone/>
            </a:pPr>
            <a:r>
              <a:rPr lang="nl-NL" dirty="0" smtClean="0"/>
              <a:t>	- 8 cellagen </a:t>
            </a:r>
            <a:r>
              <a:rPr lang="nl-NL" dirty="0" smtClean="0">
                <a:sym typeface="Wingdings" pitchFamily="2" charset="2"/>
              </a:rPr>
              <a:t> 3 cellagen</a:t>
            </a:r>
          </a:p>
          <a:p>
            <a:pPr>
              <a:buNone/>
            </a:pPr>
            <a:r>
              <a:rPr lang="nl-NL" dirty="0" smtClean="0">
                <a:sym typeface="Wingdings" pitchFamily="2" charset="2"/>
              </a:rPr>
              <a:t>	</a:t>
            </a:r>
            <a:endParaRPr lang="nl-NL" dirty="0"/>
          </a:p>
        </p:txBody>
      </p:sp>
      <p:pic>
        <p:nvPicPr>
          <p:cNvPr id="5" name="Afbeelding 4"/>
          <p:cNvPicPr/>
          <p:nvPr/>
        </p:nvPicPr>
        <p:blipFill>
          <a:blip r:embed="rId3" cstate="print">
            <a:clrChange>
              <a:clrFrom>
                <a:srgbClr val="FFCCCC"/>
              </a:clrFrom>
              <a:clrTo>
                <a:srgbClr val="FFCCCC">
                  <a:alpha val="0"/>
                </a:srgbClr>
              </a:clrTo>
            </a:clrChange>
            <a:duotone>
              <a:prstClr val="black"/>
              <a:srgbClr val="D9C3A5">
                <a:tint val="50000"/>
                <a:satMod val="180000"/>
              </a:srgbClr>
            </a:duotone>
          </a:blip>
          <a:srcRect/>
          <a:stretch>
            <a:fillRect/>
          </a:stretch>
        </p:blipFill>
        <p:spPr bwMode="auto">
          <a:xfrm>
            <a:off x="5364088" y="4077072"/>
            <a:ext cx="3384376" cy="2448272"/>
          </a:xfrm>
          <a:prstGeom prst="rect">
            <a:avLst/>
          </a:prstGeom>
          <a:noFill/>
          <a:ln w="9525">
            <a:noFill/>
            <a:miter lim="800000"/>
            <a:headEnd/>
            <a:tailEnd/>
          </a:ln>
        </p:spPr>
      </p:pic>
      <p:pic>
        <p:nvPicPr>
          <p:cNvPr id="6146" name="Picture 2" descr="http://content-img.experienceproject.com/1307674888T0mnqa.gif"/>
          <p:cNvPicPr>
            <a:picLocks noChangeAspect="1" noChangeArrowheads="1"/>
          </p:cNvPicPr>
          <p:nvPr/>
        </p:nvPicPr>
        <p:blipFill>
          <a:blip r:embed="rId4" cstate="print"/>
          <a:srcRect/>
          <a:stretch>
            <a:fillRect/>
          </a:stretch>
        </p:blipFill>
        <p:spPr bwMode="auto">
          <a:xfrm>
            <a:off x="251520" y="3717032"/>
            <a:ext cx="4252836" cy="280687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urethra</a:t>
            </a:r>
            <a:endParaRPr lang="nl-NL" dirty="0"/>
          </a:p>
        </p:txBody>
      </p:sp>
      <p:sp>
        <p:nvSpPr>
          <p:cNvPr id="3" name="Tijdelijke aanduiding voor inhoud 2"/>
          <p:cNvSpPr>
            <a:spLocks noGrp="1"/>
          </p:cNvSpPr>
          <p:nvPr>
            <p:ph sz="half" idx="1"/>
          </p:nvPr>
        </p:nvSpPr>
        <p:spPr/>
        <p:txBody>
          <a:bodyPr/>
          <a:lstStyle/>
          <a:p>
            <a:pPr>
              <a:buFontTx/>
              <a:buChar char="-"/>
            </a:pPr>
            <a:r>
              <a:rPr lang="nl-NL" dirty="0" smtClean="0"/>
              <a:t>Afsluitspier (dwars)</a:t>
            </a:r>
          </a:p>
          <a:p>
            <a:pPr>
              <a:buFontTx/>
              <a:buChar char="-"/>
            </a:pPr>
            <a:r>
              <a:rPr lang="nl-NL" dirty="0" smtClean="0"/>
              <a:t>Vrouwelijk</a:t>
            </a:r>
          </a:p>
          <a:p>
            <a:pPr>
              <a:buFontTx/>
              <a:buChar char="-"/>
            </a:pPr>
            <a:r>
              <a:rPr lang="nl-NL" dirty="0" smtClean="0"/>
              <a:t>Mannelijk </a:t>
            </a:r>
          </a:p>
          <a:p>
            <a:pPr>
              <a:buFontTx/>
              <a:buChar char="-"/>
            </a:pPr>
            <a:r>
              <a:rPr lang="nl-NL" dirty="0" smtClean="0"/>
              <a:t>Obstructie </a:t>
            </a:r>
            <a:endParaRPr lang="nl-NL" dirty="0"/>
          </a:p>
        </p:txBody>
      </p:sp>
      <p:pic>
        <p:nvPicPr>
          <p:cNvPr id="4097" name="Picture 1" descr="C:\Users\Charissa\Dropbox\Camera Uploads\2013-06-11 13.16.20.jpg"/>
          <p:cNvPicPr>
            <a:picLocks noChangeAspect="1" noChangeArrowheads="1"/>
          </p:cNvPicPr>
          <p:nvPr/>
        </p:nvPicPr>
        <p:blipFill>
          <a:blip r:embed="rId3" cstate="print"/>
          <a:srcRect/>
          <a:stretch>
            <a:fillRect/>
          </a:stretch>
        </p:blipFill>
        <p:spPr bwMode="auto">
          <a:xfrm>
            <a:off x="4139952" y="1340768"/>
            <a:ext cx="4448042" cy="3336032"/>
          </a:xfrm>
          <a:prstGeom prst="rect">
            <a:avLst/>
          </a:prstGeom>
          <a:ln>
            <a:noFill/>
          </a:ln>
          <a:effectLst>
            <a:softEdge rad="112500"/>
          </a:effectLst>
        </p:spPr>
      </p:pic>
      <p:pic>
        <p:nvPicPr>
          <p:cNvPr id="4098" name="Picture 2" descr="C:\Users\Charissa\Dropbox\Camera Uploads\2013-06-13 14.28.29.jpg"/>
          <p:cNvPicPr>
            <a:picLocks noChangeAspect="1" noChangeArrowheads="1"/>
          </p:cNvPicPr>
          <p:nvPr/>
        </p:nvPicPr>
        <p:blipFill>
          <a:blip r:embed="rId4" cstate="print"/>
          <a:srcRect/>
          <a:stretch>
            <a:fillRect/>
          </a:stretch>
        </p:blipFill>
        <p:spPr bwMode="auto">
          <a:xfrm>
            <a:off x="1331640" y="3810000"/>
            <a:ext cx="4064000" cy="3048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urineren</a:t>
            </a:r>
            <a:endParaRPr lang="nl-NL" dirty="0"/>
          </a:p>
        </p:txBody>
      </p:sp>
      <p:sp>
        <p:nvSpPr>
          <p:cNvPr id="3" name="Tijdelijke aanduiding voor inhoud 2"/>
          <p:cNvSpPr>
            <a:spLocks noGrp="1"/>
          </p:cNvSpPr>
          <p:nvPr>
            <p:ph sz="half" idx="1"/>
          </p:nvPr>
        </p:nvSpPr>
        <p:spPr/>
        <p:txBody>
          <a:bodyPr/>
          <a:lstStyle/>
          <a:p>
            <a:pPr>
              <a:buFontTx/>
              <a:buChar char="-"/>
            </a:pPr>
            <a:r>
              <a:rPr lang="nl-NL" dirty="0" smtClean="0"/>
              <a:t>Zintuigcellen</a:t>
            </a:r>
          </a:p>
          <a:p>
            <a:pPr>
              <a:buFontTx/>
              <a:buChar char="-"/>
            </a:pPr>
            <a:r>
              <a:rPr lang="nl-NL" dirty="0" smtClean="0"/>
              <a:t>Ongeschikt / geschikt</a:t>
            </a:r>
          </a:p>
          <a:p>
            <a:pPr>
              <a:buFontTx/>
              <a:buChar char="-"/>
            </a:pPr>
            <a:r>
              <a:rPr lang="nl-NL" dirty="0" smtClean="0"/>
              <a:t>Ruggenmerg</a:t>
            </a:r>
          </a:p>
          <a:p>
            <a:pPr>
              <a:buFontTx/>
              <a:buChar char="-"/>
            </a:pPr>
            <a:r>
              <a:rPr lang="nl-NL" dirty="0" smtClean="0"/>
              <a:t>Buikspieren</a:t>
            </a:r>
          </a:p>
          <a:p>
            <a:pPr>
              <a:buFontTx/>
              <a:buChar char="-"/>
            </a:pPr>
            <a:r>
              <a:rPr lang="nl-NL" dirty="0" smtClean="0"/>
              <a:t>Blaas leeg</a:t>
            </a:r>
            <a:endParaRPr lang="nl-NL" dirty="0"/>
          </a:p>
        </p:txBody>
      </p:sp>
      <p:pic>
        <p:nvPicPr>
          <p:cNvPr id="2050" name="Picture 2" descr="http://www.dierenartsabc.nl/images/oorzaken_urineren_hond.gif"/>
          <p:cNvPicPr>
            <a:picLocks noChangeAspect="1" noChangeArrowheads="1"/>
          </p:cNvPicPr>
          <p:nvPr/>
        </p:nvPicPr>
        <p:blipFill>
          <a:blip r:embed="rId3" cstate="print">
            <a:clrChange>
              <a:clrFrom>
                <a:srgbClr val="996666"/>
              </a:clrFrom>
              <a:clrTo>
                <a:srgbClr val="996666">
                  <a:alpha val="0"/>
                </a:srgbClr>
              </a:clrTo>
            </a:clrChange>
            <a:duotone>
              <a:prstClr val="black"/>
              <a:schemeClr val="accent6">
                <a:lumMod val="20000"/>
                <a:lumOff val="80000"/>
                <a:tint val="45000"/>
                <a:satMod val="400000"/>
              </a:schemeClr>
            </a:duotone>
          </a:blip>
          <a:srcRect/>
          <a:stretch>
            <a:fillRect/>
          </a:stretch>
        </p:blipFill>
        <p:spPr bwMode="auto">
          <a:xfrm>
            <a:off x="4283968" y="2420888"/>
            <a:ext cx="3830826" cy="273630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Symptomen bij de urine</a:t>
            </a:r>
            <a:endParaRPr lang="nl-NL" dirty="0"/>
          </a:p>
        </p:txBody>
      </p:sp>
      <p:sp>
        <p:nvSpPr>
          <p:cNvPr id="3" name="Tijdelijke aanduiding voor inhoud 2"/>
          <p:cNvSpPr>
            <a:spLocks noGrp="1"/>
          </p:cNvSpPr>
          <p:nvPr>
            <p:ph sz="half" idx="1"/>
          </p:nvPr>
        </p:nvSpPr>
        <p:spPr/>
        <p:txBody>
          <a:bodyPr>
            <a:normAutofit fontScale="92500" lnSpcReduction="20000"/>
          </a:bodyPr>
          <a:lstStyle/>
          <a:p>
            <a:r>
              <a:rPr lang="nl-NL" dirty="0"/>
              <a:t>Urine is </a:t>
            </a:r>
            <a:r>
              <a:rPr lang="nl-NL" dirty="0" smtClean="0"/>
              <a:t>normaal </a:t>
            </a:r>
            <a:r>
              <a:rPr lang="nl-NL" dirty="0"/>
              <a:t>helder, doorzichtig en lichtgeel van kleur en riekt, behalve bij </a:t>
            </a:r>
            <a:r>
              <a:rPr lang="nl-NL" dirty="0" err="1"/>
              <a:t>ongecastreerde</a:t>
            </a:r>
            <a:r>
              <a:rPr lang="nl-NL" dirty="0"/>
              <a:t> katers, niet al te onaangenaam.  Bij een afwijking zie je een </a:t>
            </a:r>
            <a:endParaRPr lang="nl-NL" dirty="0" smtClean="0"/>
          </a:p>
          <a:p>
            <a:pPr>
              <a:buFont typeface="Arial" charset="0"/>
              <a:buChar char="•"/>
            </a:pPr>
            <a:r>
              <a:rPr lang="nl-NL" dirty="0"/>
              <a:t>A</a:t>
            </a:r>
            <a:r>
              <a:rPr lang="nl-NL" dirty="0" smtClean="0"/>
              <a:t>ndere kleur</a:t>
            </a:r>
          </a:p>
          <a:p>
            <a:pPr>
              <a:buFont typeface="Arial" charset="0"/>
              <a:buChar char="•"/>
            </a:pPr>
            <a:r>
              <a:rPr lang="nl-NL" dirty="0" smtClean="0"/>
              <a:t>Andere geur</a:t>
            </a:r>
          </a:p>
          <a:p>
            <a:pPr>
              <a:buFont typeface="Arial" charset="0"/>
              <a:buChar char="•"/>
            </a:pPr>
            <a:r>
              <a:rPr lang="nl-NL" dirty="0" smtClean="0"/>
              <a:t>Eventueel bloed op pus in de urine</a:t>
            </a:r>
            <a:endParaRPr lang="nl-NL" dirty="0"/>
          </a:p>
        </p:txBody>
      </p:sp>
      <p:sp>
        <p:nvSpPr>
          <p:cNvPr id="4" name="Tijdelijke aanduiding voor inhoud 3"/>
          <p:cNvSpPr>
            <a:spLocks noGrp="1"/>
          </p:cNvSpPr>
          <p:nvPr>
            <p:ph sz="half" idx="2"/>
          </p:nvPr>
        </p:nvSpPr>
        <p:spPr/>
        <p:txBody>
          <a:bodyPr>
            <a:normAutofit fontScale="92500" lnSpcReduction="20000"/>
          </a:bodyPr>
          <a:lstStyle/>
          <a:p>
            <a:endParaRPr lang="nl-NL" dirty="0"/>
          </a:p>
        </p:txBody>
      </p:sp>
    </p:spTree>
    <p:extLst>
      <p:ext uri="{BB962C8B-B14F-4D97-AF65-F5344CB8AC3E}">
        <p14:creationId xmlns:p14="http://schemas.microsoft.com/office/powerpoint/2010/main" val="4069110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Symptomen bij het dier</a:t>
            </a:r>
            <a:endParaRPr lang="nl-NL" dirty="0"/>
          </a:p>
        </p:txBody>
      </p:sp>
      <p:sp>
        <p:nvSpPr>
          <p:cNvPr id="5" name="Tijdelijke aanduiding voor inhoud 4"/>
          <p:cNvSpPr>
            <a:spLocks noGrp="1"/>
          </p:cNvSpPr>
          <p:nvPr>
            <p:ph idx="1"/>
          </p:nvPr>
        </p:nvSpPr>
        <p:spPr/>
        <p:txBody>
          <a:bodyPr>
            <a:normAutofit fontScale="77500" lnSpcReduction="20000"/>
          </a:bodyPr>
          <a:lstStyle/>
          <a:p>
            <a:r>
              <a:rPr lang="nl-NL" dirty="0"/>
              <a:t>Problemen bij het plassen (mictie):</a:t>
            </a:r>
          </a:p>
          <a:p>
            <a:r>
              <a:rPr lang="nl-NL" dirty="0"/>
              <a:t>–   te weinig of geen (=  </a:t>
            </a:r>
            <a:r>
              <a:rPr lang="nl-NL" i="1" dirty="0"/>
              <a:t>anurie</a:t>
            </a:r>
            <a:r>
              <a:rPr lang="nl-NL" dirty="0"/>
              <a:t>)</a:t>
            </a:r>
          </a:p>
          <a:p>
            <a:r>
              <a:rPr lang="nl-NL" dirty="0"/>
              <a:t>–   moeizaam (=  </a:t>
            </a:r>
            <a:r>
              <a:rPr lang="nl-NL" i="1" dirty="0"/>
              <a:t>dysurie</a:t>
            </a:r>
            <a:r>
              <a:rPr lang="nl-NL" dirty="0"/>
              <a:t>)</a:t>
            </a:r>
          </a:p>
          <a:p>
            <a:r>
              <a:rPr lang="nl-NL" dirty="0"/>
              <a:t>–   onzindelijk (=  </a:t>
            </a:r>
            <a:r>
              <a:rPr lang="nl-NL" i="1" dirty="0"/>
              <a:t>incontinent</a:t>
            </a:r>
            <a:r>
              <a:rPr lang="nl-NL" dirty="0"/>
              <a:t>)</a:t>
            </a:r>
          </a:p>
          <a:p>
            <a:r>
              <a:rPr lang="nl-NL" dirty="0"/>
              <a:t>–   ’s nachts incontinent (=  </a:t>
            </a:r>
            <a:r>
              <a:rPr lang="nl-NL" i="1" dirty="0" err="1"/>
              <a:t>nocturie</a:t>
            </a:r>
            <a:r>
              <a:rPr lang="nl-NL" dirty="0"/>
              <a:t>)</a:t>
            </a:r>
          </a:p>
          <a:p>
            <a:r>
              <a:rPr lang="nl-NL" dirty="0"/>
              <a:t>–   te vaak (=  </a:t>
            </a:r>
            <a:r>
              <a:rPr lang="nl-NL" i="1" dirty="0"/>
              <a:t>pollakisurie</a:t>
            </a:r>
            <a:r>
              <a:rPr lang="nl-NL" dirty="0"/>
              <a:t>)</a:t>
            </a:r>
          </a:p>
          <a:p>
            <a:r>
              <a:rPr lang="nl-NL" dirty="0"/>
              <a:t>–   pijnlijk (=  </a:t>
            </a:r>
            <a:r>
              <a:rPr lang="nl-NL" i="1" dirty="0"/>
              <a:t>strangurie</a:t>
            </a:r>
            <a:r>
              <a:rPr lang="nl-NL" dirty="0" smtClean="0"/>
              <a:t>)</a:t>
            </a:r>
          </a:p>
          <a:p>
            <a:pPr marL="0" indent="0">
              <a:buNone/>
            </a:pPr>
            <a:endParaRPr lang="nl-NL" dirty="0"/>
          </a:p>
          <a:p>
            <a:r>
              <a:rPr lang="nl-NL" dirty="0" smtClean="0"/>
              <a:t>Productie </a:t>
            </a:r>
            <a:r>
              <a:rPr lang="nl-NL" dirty="0"/>
              <a:t>van abnormale urine:</a:t>
            </a:r>
          </a:p>
          <a:p>
            <a:r>
              <a:rPr lang="nl-NL" dirty="0"/>
              <a:t>–   abnormale kleur ( </a:t>
            </a:r>
            <a:r>
              <a:rPr lang="nl-NL" i="1" dirty="0"/>
              <a:t>hematurie</a:t>
            </a:r>
            <a:r>
              <a:rPr lang="nl-NL" dirty="0"/>
              <a:t>,  </a:t>
            </a:r>
            <a:r>
              <a:rPr lang="nl-NL" i="1" dirty="0" err="1"/>
              <a:t>pyurie</a:t>
            </a:r>
            <a:r>
              <a:rPr lang="nl-NL" dirty="0"/>
              <a:t>)</a:t>
            </a:r>
          </a:p>
          <a:p>
            <a:r>
              <a:rPr lang="nl-NL" dirty="0"/>
              <a:t>–   abnormale geur ( </a:t>
            </a:r>
            <a:r>
              <a:rPr lang="nl-NL" i="1" dirty="0"/>
              <a:t>halitose</a:t>
            </a:r>
            <a:r>
              <a:rPr lang="nl-NL" dirty="0" smtClean="0"/>
              <a:t>)</a:t>
            </a:r>
          </a:p>
          <a:p>
            <a:endParaRPr lang="nl-NL" dirty="0"/>
          </a:p>
          <a:p>
            <a:endParaRPr lang="nl-NL" dirty="0"/>
          </a:p>
          <a:p>
            <a:endParaRPr lang="nl-NL" dirty="0"/>
          </a:p>
        </p:txBody>
      </p:sp>
    </p:spTree>
    <p:extLst>
      <p:ext uri="{BB962C8B-B14F-4D97-AF65-F5344CB8AC3E}">
        <p14:creationId xmlns:p14="http://schemas.microsoft.com/office/powerpoint/2010/main" val="102087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Eventuele andere klachten</a:t>
            </a:r>
            <a:endParaRPr lang="nl-NL" dirty="0"/>
          </a:p>
        </p:txBody>
      </p:sp>
      <p:sp>
        <p:nvSpPr>
          <p:cNvPr id="3" name="Tijdelijke aanduiding voor inhoud 2"/>
          <p:cNvSpPr>
            <a:spLocks noGrp="1"/>
          </p:cNvSpPr>
          <p:nvPr>
            <p:ph idx="1"/>
          </p:nvPr>
        </p:nvSpPr>
        <p:spPr/>
        <p:txBody>
          <a:bodyPr/>
          <a:lstStyle/>
          <a:p>
            <a:r>
              <a:rPr lang="nl-NL" dirty="0"/>
              <a:t>	algemeen ziek zijn</a:t>
            </a:r>
          </a:p>
          <a:p>
            <a:r>
              <a:rPr lang="nl-NL" dirty="0"/>
              <a:t>	braken</a:t>
            </a:r>
          </a:p>
          <a:p>
            <a:r>
              <a:rPr lang="nl-NL" dirty="0"/>
              <a:t>	</a:t>
            </a:r>
            <a:r>
              <a:rPr lang="nl-NL" dirty="0" err="1"/>
              <a:t>foetor</a:t>
            </a:r>
            <a:r>
              <a:rPr lang="nl-NL" dirty="0"/>
              <a:t> ex </a:t>
            </a:r>
            <a:r>
              <a:rPr lang="nl-NL" dirty="0" err="1"/>
              <a:t>ore</a:t>
            </a:r>
            <a:r>
              <a:rPr lang="nl-NL" dirty="0"/>
              <a:t> (slechte adem)</a:t>
            </a:r>
          </a:p>
          <a:p>
            <a:r>
              <a:rPr lang="nl-NL" dirty="0"/>
              <a:t>	niet drinken</a:t>
            </a:r>
          </a:p>
          <a:p>
            <a:r>
              <a:rPr lang="nl-NL" dirty="0"/>
              <a:t>	</a:t>
            </a:r>
            <a:r>
              <a:rPr lang="nl-NL" dirty="0" err="1"/>
              <a:t>polyurie</a:t>
            </a:r>
            <a:r>
              <a:rPr lang="nl-NL" dirty="0"/>
              <a:t>/polydipsie</a:t>
            </a:r>
          </a:p>
          <a:p>
            <a:r>
              <a:rPr lang="nl-NL" dirty="0"/>
              <a:t>	pijn in de buik</a:t>
            </a:r>
          </a:p>
          <a:p>
            <a:endParaRPr lang="nl-NL" dirty="0"/>
          </a:p>
        </p:txBody>
      </p:sp>
    </p:spTree>
    <p:extLst>
      <p:ext uri="{BB962C8B-B14F-4D97-AF65-F5344CB8AC3E}">
        <p14:creationId xmlns:p14="http://schemas.microsoft.com/office/powerpoint/2010/main" val="3176737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 </a:t>
            </a:r>
            <a:br>
              <a:rPr lang="nl-NL" dirty="0"/>
            </a:br>
            <a:r>
              <a:rPr lang="nl-NL" dirty="0"/>
              <a:t>Soorten Diagnostische hulpmiddelen</a:t>
            </a:r>
            <a:br>
              <a:rPr lang="nl-NL" dirty="0"/>
            </a:b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laboratorium </a:t>
            </a:r>
            <a:r>
              <a:rPr lang="nl-NL" dirty="0"/>
              <a:t>onderzoek (bloedonderzoek, urine onderzoek)</a:t>
            </a:r>
          </a:p>
          <a:p>
            <a:r>
              <a:rPr lang="nl-NL" dirty="0" smtClean="0"/>
              <a:t>röntgenonderzoek </a:t>
            </a:r>
            <a:r>
              <a:rPr lang="nl-NL" dirty="0"/>
              <a:t>eventueel met contrast of dubbelcontrast </a:t>
            </a:r>
          </a:p>
          <a:p>
            <a:r>
              <a:rPr lang="nl-NL" dirty="0" smtClean="0"/>
              <a:t>echografie </a:t>
            </a:r>
            <a:endParaRPr lang="nl-NL" dirty="0"/>
          </a:p>
          <a:p>
            <a:r>
              <a:rPr lang="nl-NL" dirty="0" smtClean="0"/>
              <a:t>endoscopie </a:t>
            </a:r>
            <a:r>
              <a:rPr lang="nl-NL" dirty="0"/>
              <a:t>(met een endoscoop kan je bij grotere dieren via de urethra in de blaas kijken)</a:t>
            </a:r>
          </a:p>
          <a:p>
            <a:r>
              <a:rPr lang="nl-NL" dirty="0" smtClean="0"/>
              <a:t>laparotomie</a:t>
            </a:r>
            <a:endParaRPr lang="nl-NL" dirty="0"/>
          </a:p>
          <a:p>
            <a:r>
              <a:rPr lang="nl-NL" dirty="0" smtClean="0"/>
              <a:t>laparoscopie</a:t>
            </a:r>
            <a:endParaRPr lang="nl-NL" dirty="0"/>
          </a:p>
          <a:p>
            <a:r>
              <a:rPr lang="nl-NL" dirty="0" smtClean="0"/>
              <a:t>biopsie </a:t>
            </a:r>
            <a:r>
              <a:rPr lang="nl-NL" dirty="0"/>
              <a:t>(van de nier)</a:t>
            </a:r>
          </a:p>
          <a:p>
            <a:r>
              <a:rPr lang="nl-NL" dirty="0" smtClean="0"/>
              <a:t>GFR </a:t>
            </a:r>
            <a:r>
              <a:rPr lang="nl-NL" dirty="0"/>
              <a:t>(</a:t>
            </a:r>
            <a:r>
              <a:rPr lang="nl-NL" dirty="0" err="1"/>
              <a:t>glomerular</a:t>
            </a:r>
            <a:r>
              <a:rPr lang="nl-NL" dirty="0"/>
              <a:t> </a:t>
            </a:r>
            <a:r>
              <a:rPr lang="nl-NL" dirty="0" err="1"/>
              <a:t>filtration</a:t>
            </a:r>
            <a:r>
              <a:rPr lang="nl-NL" dirty="0"/>
              <a:t> </a:t>
            </a:r>
            <a:r>
              <a:rPr lang="nl-NL" dirty="0" err="1"/>
              <a:t>rate</a:t>
            </a:r>
            <a:r>
              <a:rPr lang="nl-NL" dirty="0"/>
              <a:t>). </a:t>
            </a:r>
          </a:p>
        </p:txBody>
      </p:sp>
    </p:spTree>
    <p:extLst>
      <p:ext uri="{BB962C8B-B14F-4D97-AF65-F5344CB8AC3E}">
        <p14:creationId xmlns:p14="http://schemas.microsoft.com/office/powerpoint/2010/main" val="2282561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Opvangen van urine</a:t>
            </a:r>
            <a:endParaRPr lang="nl-NL" dirty="0"/>
          </a:p>
        </p:txBody>
      </p:sp>
      <p:sp>
        <p:nvSpPr>
          <p:cNvPr id="3" name="Tijdelijke aanduiding voor inhoud 2"/>
          <p:cNvSpPr>
            <a:spLocks noGrp="1"/>
          </p:cNvSpPr>
          <p:nvPr>
            <p:ph idx="1"/>
          </p:nvPr>
        </p:nvSpPr>
        <p:spPr/>
        <p:txBody>
          <a:bodyPr/>
          <a:lstStyle/>
          <a:p>
            <a:pPr lvl="0"/>
            <a:r>
              <a:rPr lang="nl-NL" dirty="0"/>
              <a:t>Met een pollepel (honden)</a:t>
            </a:r>
          </a:p>
          <a:p>
            <a:pPr lvl="0"/>
            <a:r>
              <a:rPr lang="nl-NL" dirty="0"/>
              <a:t>Opzuigen met een spuitje</a:t>
            </a:r>
          </a:p>
          <a:p>
            <a:pPr lvl="0"/>
            <a:r>
              <a:rPr lang="nl-NL" dirty="0"/>
              <a:t>Speciale katten bak vulling</a:t>
            </a:r>
          </a:p>
          <a:p>
            <a:pPr lvl="0"/>
            <a:r>
              <a:rPr lang="nl-NL" dirty="0"/>
              <a:t>Steriel (dierenkliniek)</a:t>
            </a:r>
          </a:p>
          <a:p>
            <a:pPr lvl="0"/>
            <a:r>
              <a:rPr lang="nl-NL"/>
              <a:t>Door middel van druk uit oefenen op de buik</a:t>
            </a:r>
          </a:p>
          <a:p>
            <a:endParaRPr lang="nl-NL"/>
          </a:p>
        </p:txBody>
      </p:sp>
    </p:spTree>
    <p:extLst>
      <p:ext uri="{BB962C8B-B14F-4D97-AF65-F5344CB8AC3E}">
        <p14:creationId xmlns:p14="http://schemas.microsoft.com/office/powerpoint/2010/main" val="207067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Samenstelling &amp; functie.</a:t>
            </a:r>
            <a:endParaRPr lang="nl-NL" dirty="0"/>
          </a:p>
        </p:txBody>
      </p:sp>
      <p:sp>
        <p:nvSpPr>
          <p:cNvPr id="3" name="Tijdelijke aanduiding voor inhoud 2"/>
          <p:cNvSpPr>
            <a:spLocks noGrp="1"/>
          </p:cNvSpPr>
          <p:nvPr>
            <p:ph sz="half" idx="1"/>
          </p:nvPr>
        </p:nvSpPr>
        <p:spPr/>
        <p:txBody>
          <a:bodyPr/>
          <a:lstStyle/>
          <a:p>
            <a:r>
              <a:rPr lang="nl-NL" dirty="0" smtClean="0"/>
              <a:t>Urinevormend apparaat bestaat uit:</a:t>
            </a:r>
          </a:p>
          <a:p>
            <a:pPr>
              <a:buNone/>
            </a:pPr>
            <a:r>
              <a:rPr lang="nl-NL" dirty="0"/>
              <a:t>	</a:t>
            </a:r>
            <a:r>
              <a:rPr lang="nl-NL" dirty="0" smtClean="0"/>
              <a:t>- 2 nieren (ren, </a:t>
            </a:r>
            <a:r>
              <a:rPr lang="nl-NL" dirty="0" err="1" smtClean="0"/>
              <a:t>nefros</a:t>
            </a:r>
            <a:r>
              <a:rPr lang="nl-NL" dirty="0" smtClean="0"/>
              <a:t>)</a:t>
            </a:r>
          </a:p>
          <a:p>
            <a:pPr>
              <a:buNone/>
            </a:pPr>
            <a:r>
              <a:rPr lang="nl-NL" dirty="0"/>
              <a:t>	</a:t>
            </a:r>
            <a:r>
              <a:rPr lang="nl-NL" dirty="0" smtClean="0"/>
              <a:t>- 2 urineleiders (ureters)</a:t>
            </a:r>
          </a:p>
          <a:p>
            <a:pPr>
              <a:buNone/>
            </a:pPr>
            <a:r>
              <a:rPr lang="nl-NL" dirty="0"/>
              <a:t>	</a:t>
            </a:r>
            <a:r>
              <a:rPr lang="nl-NL" dirty="0" smtClean="0"/>
              <a:t>- blaas (</a:t>
            </a:r>
            <a:r>
              <a:rPr lang="nl-NL" dirty="0" err="1" smtClean="0"/>
              <a:t>cystis</a:t>
            </a:r>
            <a:r>
              <a:rPr lang="nl-NL" dirty="0" smtClean="0"/>
              <a:t>, </a:t>
            </a:r>
            <a:r>
              <a:rPr lang="nl-NL" dirty="0" err="1" smtClean="0"/>
              <a:t>vesica</a:t>
            </a:r>
            <a:r>
              <a:rPr lang="nl-NL" dirty="0" smtClean="0"/>
              <a:t> </a:t>
            </a:r>
            <a:r>
              <a:rPr lang="nl-NL" dirty="0" err="1" smtClean="0"/>
              <a:t>urinaria</a:t>
            </a:r>
            <a:r>
              <a:rPr lang="nl-NL" dirty="0" smtClean="0"/>
              <a:t>)</a:t>
            </a:r>
          </a:p>
          <a:p>
            <a:pPr>
              <a:buNone/>
            </a:pPr>
            <a:r>
              <a:rPr lang="nl-NL" dirty="0"/>
              <a:t>	</a:t>
            </a:r>
            <a:r>
              <a:rPr lang="nl-NL" dirty="0" smtClean="0"/>
              <a:t>- urethra</a:t>
            </a:r>
          </a:p>
        </p:txBody>
      </p:sp>
      <p:sp>
        <p:nvSpPr>
          <p:cNvPr id="4" name="Tijdelijke aanduiding voor inhoud 3"/>
          <p:cNvSpPr>
            <a:spLocks noGrp="1"/>
          </p:cNvSpPr>
          <p:nvPr>
            <p:ph sz="half" idx="2"/>
          </p:nvPr>
        </p:nvSpPr>
        <p:spPr/>
        <p:txBody>
          <a:bodyPr/>
          <a:lstStyle/>
          <a:p>
            <a:r>
              <a:rPr lang="nl-NL" dirty="0" smtClean="0"/>
              <a:t>Functie:</a:t>
            </a:r>
          </a:p>
          <a:p>
            <a:pPr>
              <a:buNone/>
            </a:pPr>
            <a:r>
              <a:rPr lang="nl-NL" dirty="0"/>
              <a:t>	</a:t>
            </a:r>
            <a:r>
              <a:rPr lang="nl-NL" dirty="0" smtClean="0"/>
              <a:t>- </a:t>
            </a:r>
            <a:r>
              <a:rPr lang="nl-NL" dirty="0" smtClean="0"/>
              <a:t>constant </a:t>
            </a:r>
            <a:r>
              <a:rPr lang="nl-NL" dirty="0" smtClean="0"/>
              <a:t>houden lichaamsvloeistoffen</a:t>
            </a:r>
          </a:p>
          <a:p>
            <a:pPr>
              <a:buNone/>
            </a:pPr>
            <a:r>
              <a:rPr lang="nl-NL" dirty="0"/>
              <a:t>	</a:t>
            </a:r>
            <a:r>
              <a:rPr lang="nl-NL" dirty="0" smtClean="0"/>
              <a:t>- verwijdering giftige afval stoffen</a:t>
            </a:r>
          </a:p>
          <a:p>
            <a:pPr>
              <a:buNone/>
            </a:pPr>
            <a:r>
              <a:rPr lang="nl-NL" dirty="0"/>
              <a:t>	</a:t>
            </a:r>
            <a:r>
              <a:rPr lang="nl-NL" dirty="0" smtClean="0"/>
              <a:t>- verwijdering vreemde giftige stoffen.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p:txBody>
          <a:bodyPr/>
          <a:lstStyle/>
          <a:p>
            <a:r>
              <a:rPr lang="nl-NL" dirty="0" smtClean="0"/>
              <a:t>Geen werking:</a:t>
            </a:r>
          </a:p>
          <a:p>
            <a:pPr>
              <a:buNone/>
            </a:pPr>
            <a:r>
              <a:rPr lang="nl-NL" dirty="0" smtClean="0"/>
              <a:t>	- ophoping (ureum)</a:t>
            </a:r>
          </a:p>
          <a:p>
            <a:pPr>
              <a:buNone/>
            </a:pPr>
            <a:r>
              <a:rPr lang="nl-NL" dirty="0"/>
              <a:t>	</a:t>
            </a:r>
            <a:r>
              <a:rPr lang="nl-NL" dirty="0" smtClean="0"/>
              <a:t>- vergiftiging (</a:t>
            </a:r>
            <a:r>
              <a:rPr lang="nl-NL" dirty="0" err="1" smtClean="0"/>
              <a:t>uremie</a:t>
            </a:r>
            <a:r>
              <a:rPr lang="nl-NL" dirty="0" smtClean="0"/>
              <a:t>)</a:t>
            </a:r>
          </a:p>
          <a:p>
            <a:pPr>
              <a:buNone/>
            </a:pPr>
            <a:r>
              <a:rPr lang="nl-NL" dirty="0"/>
              <a:t>	</a:t>
            </a:r>
            <a:r>
              <a:rPr lang="nl-NL" dirty="0" smtClean="0"/>
              <a:t>- 24 uur sterfte</a:t>
            </a:r>
          </a:p>
        </p:txBody>
      </p:sp>
      <p:sp>
        <p:nvSpPr>
          <p:cNvPr id="4" name="Tijdelijke aanduiding voor inhoud 3"/>
          <p:cNvSpPr>
            <a:spLocks noGrp="1"/>
          </p:cNvSpPr>
          <p:nvPr>
            <p:ph sz="half" idx="2"/>
          </p:nvPr>
        </p:nvSpPr>
        <p:spPr/>
        <p:txBody>
          <a:bodyPr/>
          <a:lstStyle/>
          <a:p>
            <a:r>
              <a:rPr lang="nl-NL" dirty="0" smtClean="0"/>
              <a:t>Vormen urine:</a:t>
            </a:r>
            <a:endParaRPr lang="nl-NL" dirty="0"/>
          </a:p>
          <a:p>
            <a:pPr>
              <a:buNone/>
            </a:pPr>
            <a:r>
              <a:rPr lang="nl-NL" dirty="0"/>
              <a:t>	</a:t>
            </a:r>
            <a:r>
              <a:rPr lang="nl-NL" dirty="0" smtClean="0"/>
              <a:t>- vaatkluwen</a:t>
            </a:r>
          </a:p>
          <a:p>
            <a:pPr>
              <a:buNone/>
            </a:pPr>
            <a:r>
              <a:rPr lang="nl-NL" dirty="0"/>
              <a:t>	</a:t>
            </a:r>
            <a:r>
              <a:rPr lang="nl-NL" dirty="0" smtClean="0"/>
              <a:t>- voorurine</a:t>
            </a:r>
          </a:p>
          <a:p>
            <a:pPr>
              <a:buNone/>
            </a:pPr>
            <a:r>
              <a:rPr lang="nl-NL" dirty="0"/>
              <a:t>	</a:t>
            </a:r>
            <a:r>
              <a:rPr lang="nl-NL" dirty="0" smtClean="0"/>
              <a:t>- urine</a:t>
            </a:r>
          </a:p>
        </p:txBody>
      </p:sp>
      <p:pic>
        <p:nvPicPr>
          <p:cNvPr id="2050" name="Picture 2" descr="http://www.dierenkliniekwilhelminapark.nl/images/dierinfo/kat/nier/gezonde%20nier%20en%20schrompelnier.jpg"/>
          <p:cNvPicPr>
            <a:picLocks noChangeAspect="1" noChangeArrowheads="1"/>
          </p:cNvPicPr>
          <p:nvPr/>
        </p:nvPicPr>
        <p:blipFill>
          <a:blip r:embed="rId3" cstate="print"/>
          <a:srcRect b="11772"/>
          <a:stretch>
            <a:fillRect/>
          </a:stretch>
        </p:blipFill>
        <p:spPr bwMode="auto">
          <a:xfrm>
            <a:off x="1403648" y="3645024"/>
            <a:ext cx="5715000" cy="302433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Niere</a:t>
            </a:r>
            <a:r>
              <a:rPr lang="nl-NL" dirty="0"/>
              <a:t>n</a:t>
            </a:r>
          </a:p>
        </p:txBody>
      </p:sp>
      <p:sp>
        <p:nvSpPr>
          <p:cNvPr id="3" name="Tijdelijke aanduiding voor inhoud 2"/>
          <p:cNvSpPr>
            <a:spLocks noGrp="1"/>
          </p:cNvSpPr>
          <p:nvPr>
            <p:ph sz="half" idx="1"/>
          </p:nvPr>
        </p:nvSpPr>
        <p:spPr/>
        <p:txBody>
          <a:bodyPr>
            <a:normAutofit fontScale="92500" lnSpcReduction="20000"/>
          </a:bodyPr>
          <a:lstStyle/>
          <a:p>
            <a:r>
              <a:rPr lang="nl-NL" dirty="0" smtClean="0"/>
              <a:t>Samenstelling :</a:t>
            </a:r>
          </a:p>
          <a:p>
            <a:pPr>
              <a:buNone/>
            </a:pPr>
            <a:r>
              <a:rPr lang="nl-NL" dirty="0"/>
              <a:t>	</a:t>
            </a:r>
            <a:r>
              <a:rPr lang="nl-NL" dirty="0" smtClean="0"/>
              <a:t>- boonvormig</a:t>
            </a:r>
          </a:p>
          <a:p>
            <a:pPr>
              <a:buNone/>
            </a:pPr>
            <a:r>
              <a:rPr lang="nl-NL" dirty="0"/>
              <a:t>	</a:t>
            </a:r>
            <a:r>
              <a:rPr lang="nl-NL" dirty="0" smtClean="0"/>
              <a:t>- donkerbruin</a:t>
            </a:r>
          </a:p>
          <a:p>
            <a:pPr>
              <a:buNone/>
            </a:pPr>
            <a:endParaRPr lang="nl-NL" dirty="0" smtClean="0"/>
          </a:p>
          <a:p>
            <a:pPr>
              <a:buNone/>
            </a:pPr>
            <a:r>
              <a:rPr lang="nl-NL" dirty="0"/>
              <a:t>	</a:t>
            </a:r>
          </a:p>
        </p:txBody>
      </p:sp>
      <p:sp>
        <p:nvSpPr>
          <p:cNvPr id="4" name="Tijdelijke aanduiding voor inhoud 3"/>
          <p:cNvSpPr>
            <a:spLocks noGrp="1"/>
          </p:cNvSpPr>
          <p:nvPr>
            <p:ph sz="half" idx="2"/>
          </p:nvPr>
        </p:nvSpPr>
        <p:spPr/>
        <p:txBody>
          <a:bodyPr>
            <a:normAutofit fontScale="92500" lnSpcReduction="20000"/>
          </a:bodyPr>
          <a:lstStyle/>
          <a:p>
            <a:r>
              <a:rPr lang="nl-NL" dirty="0" smtClean="0"/>
              <a:t>Ligging:</a:t>
            </a:r>
          </a:p>
          <a:p>
            <a:pPr>
              <a:buNone/>
            </a:pPr>
            <a:r>
              <a:rPr lang="nl-NL" dirty="0" smtClean="0"/>
              <a:t>	hond </a:t>
            </a:r>
          </a:p>
          <a:p>
            <a:pPr>
              <a:buNone/>
            </a:pPr>
            <a:r>
              <a:rPr lang="nl-NL" dirty="0"/>
              <a:t>	</a:t>
            </a:r>
            <a:r>
              <a:rPr lang="nl-NL" dirty="0" smtClean="0"/>
              <a:t>- dicht tegen de wervelkolom</a:t>
            </a:r>
          </a:p>
          <a:p>
            <a:pPr>
              <a:buNone/>
            </a:pPr>
            <a:r>
              <a:rPr lang="nl-NL" dirty="0"/>
              <a:t>	</a:t>
            </a:r>
            <a:r>
              <a:rPr lang="nl-NL" dirty="0" smtClean="0"/>
              <a:t>- 5</a:t>
            </a:r>
            <a:r>
              <a:rPr lang="nl-NL" baseline="30000" dirty="0" smtClean="0"/>
              <a:t>e</a:t>
            </a:r>
            <a:r>
              <a:rPr lang="nl-NL" dirty="0" smtClean="0"/>
              <a:t> wervel van af heup	</a:t>
            </a:r>
          </a:p>
          <a:p>
            <a:pPr>
              <a:buNone/>
            </a:pPr>
            <a:r>
              <a:rPr lang="nl-NL" dirty="0"/>
              <a:t> 	</a:t>
            </a:r>
            <a:r>
              <a:rPr lang="nl-NL" dirty="0" smtClean="0"/>
              <a:t>- linker nier</a:t>
            </a:r>
          </a:p>
          <a:p>
            <a:pPr>
              <a:buNone/>
            </a:pPr>
            <a:endParaRPr lang="nl-NL" dirty="0"/>
          </a:p>
          <a:p>
            <a:pPr>
              <a:buNone/>
            </a:pPr>
            <a:r>
              <a:rPr lang="nl-NL" dirty="0" smtClean="0"/>
              <a:t>	kat</a:t>
            </a:r>
          </a:p>
          <a:p>
            <a:pPr>
              <a:buNone/>
            </a:pPr>
            <a:r>
              <a:rPr lang="nl-NL" dirty="0"/>
              <a:t>	</a:t>
            </a:r>
            <a:r>
              <a:rPr lang="nl-NL" dirty="0" smtClean="0"/>
              <a:t>- in buikvlies</a:t>
            </a:r>
          </a:p>
          <a:p>
            <a:pPr>
              <a:buNone/>
            </a:pPr>
            <a:r>
              <a:rPr lang="nl-NL" dirty="0"/>
              <a:t>	</a:t>
            </a:r>
            <a:r>
              <a:rPr lang="nl-NL" dirty="0" smtClean="0"/>
              <a:t>- ingebed massa vet</a:t>
            </a:r>
          </a:p>
          <a:p>
            <a:pPr>
              <a:buNone/>
            </a:pPr>
            <a:r>
              <a:rPr lang="nl-NL" dirty="0"/>
              <a:t>	</a:t>
            </a:r>
            <a:r>
              <a:rPr lang="nl-NL" dirty="0" smtClean="0"/>
              <a:t>- beide voelbaar</a:t>
            </a:r>
            <a:endParaRPr lang="nl-NL" dirty="0"/>
          </a:p>
        </p:txBody>
      </p:sp>
      <p:pic>
        <p:nvPicPr>
          <p:cNvPr id="6" name="Afbeelding 5"/>
          <p:cNvPicPr/>
          <p:nvPr/>
        </p:nvPicPr>
        <p:blipFill>
          <a:blip r:embed="rId2" cstate="print"/>
          <a:srcRect/>
          <a:stretch>
            <a:fillRect/>
          </a:stretch>
        </p:blipFill>
        <p:spPr bwMode="auto">
          <a:xfrm>
            <a:off x="395536" y="3356992"/>
            <a:ext cx="4392488" cy="2664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548680"/>
            <a:ext cx="4038600" cy="5577483"/>
          </a:xfrm>
        </p:spPr>
        <p:txBody>
          <a:bodyPr/>
          <a:lstStyle/>
          <a:p>
            <a:r>
              <a:rPr lang="nl-NL" dirty="0" smtClean="0"/>
              <a:t>Opbouw:</a:t>
            </a:r>
          </a:p>
          <a:p>
            <a:pPr>
              <a:buNone/>
            </a:pPr>
            <a:r>
              <a:rPr lang="nl-NL" dirty="0"/>
              <a:t>	</a:t>
            </a:r>
            <a:r>
              <a:rPr lang="nl-NL" dirty="0" smtClean="0"/>
              <a:t>- </a:t>
            </a:r>
            <a:r>
              <a:rPr lang="nl-NL" dirty="0" err="1" smtClean="0"/>
              <a:t>nefronen</a:t>
            </a:r>
            <a:r>
              <a:rPr lang="nl-NL" dirty="0" smtClean="0"/>
              <a:t> </a:t>
            </a:r>
          </a:p>
          <a:p>
            <a:pPr>
              <a:buNone/>
            </a:pPr>
            <a:r>
              <a:rPr lang="nl-NL" dirty="0"/>
              <a:t>	</a:t>
            </a:r>
            <a:r>
              <a:rPr lang="nl-NL" dirty="0" smtClean="0"/>
              <a:t>- bloedvaten</a:t>
            </a:r>
          </a:p>
          <a:p>
            <a:pPr>
              <a:buNone/>
            </a:pPr>
            <a:r>
              <a:rPr lang="nl-NL" dirty="0"/>
              <a:t>	</a:t>
            </a:r>
            <a:r>
              <a:rPr lang="nl-NL" dirty="0" smtClean="0"/>
              <a:t>- bindweefsel</a:t>
            </a:r>
          </a:p>
          <a:p>
            <a:pPr>
              <a:buNone/>
            </a:pPr>
            <a:r>
              <a:rPr lang="nl-NL" dirty="0"/>
              <a:t>	</a:t>
            </a:r>
            <a:r>
              <a:rPr lang="nl-NL" dirty="0" smtClean="0"/>
              <a:t>- klierweefsel</a:t>
            </a:r>
            <a:endParaRPr lang="nl-NL" dirty="0"/>
          </a:p>
        </p:txBody>
      </p:sp>
      <p:sp>
        <p:nvSpPr>
          <p:cNvPr id="4" name="Tijdelijke aanduiding voor inhoud 3"/>
          <p:cNvSpPr>
            <a:spLocks noGrp="1"/>
          </p:cNvSpPr>
          <p:nvPr>
            <p:ph sz="half" idx="2"/>
          </p:nvPr>
        </p:nvSpPr>
        <p:spPr>
          <a:xfrm>
            <a:off x="3995936" y="548680"/>
            <a:ext cx="5148064" cy="5577483"/>
          </a:xfrm>
        </p:spPr>
        <p:txBody>
          <a:bodyPr/>
          <a:lstStyle/>
          <a:p>
            <a:r>
              <a:rPr lang="nl-NL" dirty="0" err="1" smtClean="0"/>
              <a:t>Nefronen</a:t>
            </a:r>
            <a:r>
              <a:rPr lang="nl-NL" dirty="0" smtClean="0"/>
              <a:t>:</a:t>
            </a:r>
          </a:p>
          <a:p>
            <a:pPr>
              <a:buNone/>
            </a:pPr>
            <a:r>
              <a:rPr lang="nl-NL" dirty="0"/>
              <a:t>	</a:t>
            </a:r>
            <a:r>
              <a:rPr lang="nl-NL" dirty="0" smtClean="0"/>
              <a:t>- 200.000 – 400.000</a:t>
            </a:r>
          </a:p>
          <a:p>
            <a:pPr>
              <a:buNone/>
            </a:pPr>
            <a:r>
              <a:rPr lang="nl-NL" dirty="0" smtClean="0"/>
              <a:t>	- </a:t>
            </a:r>
            <a:r>
              <a:rPr lang="nl-NL" dirty="0" err="1" smtClean="0"/>
              <a:t>kluwe</a:t>
            </a:r>
            <a:r>
              <a:rPr lang="nl-NL" dirty="0" smtClean="0"/>
              <a:t> haarvaten (</a:t>
            </a:r>
            <a:r>
              <a:rPr lang="nl-NL" dirty="0" err="1" smtClean="0"/>
              <a:t>glomerulus</a:t>
            </a:r>
            <a:r>
              <a:rPr lang="nl-NL" dirty="0" smtClean="0"/>
              <a:t>)</a:t>
            </a:r>
          </a:p>
          <a:p>
            <a:pPr>
              <a:buNone/>
            </a:pPr>
            <a:r>
              <a:rPr lang="nl-NL" dirty="0"/>
              <a:t>	</a:t>
            </a:r>
            <a:r>
              <a:rPr lang="nl-NL" dirty="0" smtClean="0"/>
              <a:t>- kapsel </a:t>
            </a:r>
            <a:r>
              <a:rPr lang="nl-NL" dirty="0" err="1" smtClean="0"/>
              <a:t>bowman</a:t>
            </a:r>
            <a:endParaRPr lang="nl-NL" dirty="0" smtClean="0"/>
          </a:p>
          <a:p>
            <a:pPr>
              <a:buNone/>
            </a:pPr>
            <a:r>
              <a:rPr lang="nl-NL" dirty="0"/>
              <a:t>	</a:t>
            </a:r>
            <a:r>
              <a:rPr lang="nl-NL" dirty="0" smtClean="0"/>
              <a:t>- oog niet te zien</a:t>
            </a:r>
          </a:p>
          <a:p>
            <a:pPr>
              <a:buNone/>
            </a:pPr>
            <a:r>
              <a:rPr lang="nl-NL" dirty="0"/>
              <a:t>	</a:t>
            </a:r>
            <a:r>
              <a:rPr lang="nl-NL" dirty="0" smtClean="0"/>
              <a:t>- 2 </a:t>
            </a:r>
            <a:r>
              <a:rPr lang="nl-NL" dirty="0" err="1" smtClean="0"/>
              <a:t>tubuli</a:t>
            </a:r>
            <a:r>
              <a:rPr lang="nl-NL" dirty="0" smtClean="0"/>
              <a:t> </a:t>
            </a:r>
            <a:endParaRPr lang="nl-NL" dirty="0"/>
          </a:p>
        </p:txBody>
      </p:sp>
      <p:pic>
        <p:nvPicPr>
          <p:cNvPr id="5" name="Afbeelding 4"/>
          <p:cNvPicPr/>
          <p:nvPr/>
        </p:nvPicPr>
        <p:blipFill>
          <a:blip r:embed="rId3" cstate="print"/>
          <a:srcRect/>
          <a:stretch>
            <a:fillRect/>
          </a:stretch>
        </p:blipFill>
        <p:spPr bwMode="auto">
          <a:xfrm>
            <a:off x="611560" y="2996952"/>
            <a:ext cx="3240360" cy="3600400"/>
          </a:xfrm>
          <a:prstGeom prst="rect">
            <a:avLst/>
          </a:prstGeom>
          <a:noFill/>
          <a:ln w="9525">
            <a:noFill/>
            <a:miter lim="800000"/>
            <a:headEnd/>
            <a:tailEnd/>
          </a:ln>
        </p:spPr>
      </p:pic>
      <p:pic>
        <p:nvPicPr>
          <p:cNvPr id="6" name="Afbeelding 5"/>
          <p:cNvPicPr/>
          <p:nvPr/>
        </p:nvPicPr>
        <p:blipFill>
          <a:blip r:embed="rId4" cstate="print"/>
          <a:srcRect/>
          <a:stretch>
            <a:fillRect/>
          </a:stretch>
        </p:blipFill>
        <p:spPr bwMode="auto">
          <a:xfrm>
            <a:off x="4644008" y="3573016"/>
            <a:ext cx="432048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Nierfuncties</a:t>
            </a:r>
            <a:endParaRPr lang="nl-NL" dirty="0"/>
          </a:p>
        </p:txBody>
      </p:sp>
      <p:sp>
        <p:nvSpPr>
          <p:cNvPr id="3" name="Tijdelijke aanduiding voor inhoud 2"/>
          <p:cNvSpPr>
            <a:spLocks noGrp="1"/>
          </p:cNvSpPr>
          <p:nvPr>
            <p:ph sz="half" idx="1"/>
          </p:nvPr>
        </p:nvSpPr>
        <p:spPr/>
        <p:txBody>
          <a:bodyPr>
            <a:normAutofit lnSpcReduction="10000"/>
          </a:bodyPr>
          <a:lstStyle/>
          <a:p>
            <a:r>
              <a:rPr lang="nl-NL" dirty="0" smtClean="0"/>
              <a:t>Verwijderen van gifstoffen uit het bloed</a:t>
            </a:r>
          </a:p>
          <a:p>
            <a:pPr>
              <a:buNone/>
            </a:pPr>
            <a:r>
              <a:rPr lang="nl-NL" dirty="0"/>
              <a:t>	</a:t>
            </a:r>
            <a:r>
              <a:rPr lang="nl-NL" dirty="0" smtClean="0"/>
              <a:t>- slagaders </a:t>
            </a:r>
            <a:r>
              <a:rPr lang="nl-NL" dirty="0" smtClean="0">
                <a:sym typeface="Wingdings" pitchFamily="2" charset="2"/>
              </a:rPr>
              <a:t> </a:t>
            </a:r>
            <a:r>
              <a:rPr lang="nl-NL" dirty="0" err="1" smtClean="0">
                <a:sym typeface="Wingdings" pitchFamily="2" charset="2"/>
              </a:rPr>
              <a:t>glomerulus</a:t>
            </a:r>
            <a:r>
              <a:rPr lang="nl-NL" dirty="0" smtClean="0">
                <a:sym typeface="Wingdings" pitchFamily="2" charset="2"/>
              </a:rPr>
              <a:t>  ( wijd, dicht bij de buikaorta)   hoge bloeddruk perst water +stoffen uit haarvaten geperst.</a:t>
            </a:r>
          </a:p>
          <a:p>
            <a:pPr>
              <a:buNone/>
            </a:pPr>
            <a:r>
              <a:rPr lang="nl-NL" dirty="0" smtClean="0">
                <a:sym typeface="Wingdings" pitchFamily="2" charset="2"/>
              </a:rPr>
              <a:t>	- het kapsel van </a:t>
            </a:r>
            <a:r>
              <a:rPr lang="nl-NL" dirty="0" err="1" smtClean="0">
                <a:sym typeface="Wingdings" pitchFamily="2" charset="2"/>
              </a:rPr>
              <a:t>bowman</a:t>
            </a:r>
            <a:endParaRPr lang="nl-NL" dirty="0" smtClean="0">
              <a:sym typeface="Wingdings" pitchFamily="2" charset="2"/>
            </a:endParaRPr>
          </a:p>
          <a:p>
            <a:pPr>
              <a:buNone/>
            </a:pPr>
            <a:endParaRPr lang="nl-NL" dirty="0">
              <a:sym typeface="Wingdings" pitchFamily="2" charset="2"/>
            </a:endParaRPr>
          </a:p>
          <a:p>
            <a:pPr>
              <a:buNone/>
            </a:pPr>
            <a:endParaRPr lang="nl-NL" dirty="0"/>
          </a:p>
        </p:txBody>
      </p:sp>
      <p:sp>
        <p:nvSpPr>
          <p:cNvPr id="6" name="Tijdelijke aanduiding voor inhoud 5"/>
          <p:cNvSpPr>
            <a:spLocks noGrp="1"/>
          </p:cNvSpPr>
          <p:nvPr>
            <p:ph sz="half" idx="2"/>
          </p:nvPr>
        </p:nvSpPr>
        <p:spPr/>
        <p:txBody>
          <a:bodyPr>
            <a:normAutofit lnSpcReduction="10000"/>
          </a:bodyPr>
          <a:lstStyle/>
          <a:p>
            <a:r>
              <a:rPr lang="nl-NL" dirty="0" smtClean="0">
                <a:solidFill>
                  <a:srgbClr val="FF0000"/>
                </a:solidFill>
              </a:rPr>
              <a:t>Terugwinnen</a:t>
            </a:r>
            <a:r>
              <a:rPr lang="nl-NL" dirty="0" smtClean="0"/>
              <a:t> van nuttige stoffen uit voorurine.</a:t>
            </a:r>
          </a:p>
          <a:p>
            <a:r>
              <a:rPr lang="nl-NL" dirty="0" smtClean="0"/>
              <a:t>hond</a:t>
            </a: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548680"/>
            <a:ext cx="4038600" cy="5577483"/>
          </a:xfrm>
        </p:spPr>
        <p:txBody>
          <a:bodyPr/>
          <a:lstStyle/>
          <a:p>
            <a:r>
              <a:rPr lang="nl-NL" dirty="0" smtClean="0"/>
              <a:t>Handhaven van de juiste zuur base balans</a:t>
            </a:r>
          </a:p>
          <a:p>
            <a:pPr>
              <a:buNone/>
            </a:pPr>
            <a:r>
              <a:rPr lang="nl-NL" dirty="0" smtClean="0"/>
              <a:t>	- hond </a:t>
            </a:r>
            <a:r>
              <a:rPr lang="nl-NL" dirty="0" err="1" smtClean="0"/>
              <a:t>pH</a:t>
            </a:r>
            <a:r>
              <a:rPr lang="nl-NL" dirty="0" smtClean="0"/>
              <a:t> 7.36 – 7.46 </a:t>
            </a:r>
          </a:p>
          <a:p>
            <a:pPr>
              <a:buNone/>
            </a:pPr>
            <a:r>
              <a:rPr lang="nl-NL" dirty="0" smtClean="0"/>
              <a:t>	- kat </a:t>
            </a:r>
            <a:r>
              <a:rPr lang="nl-NL" dirty="0" err="1" smtClean="0"/>
              <a:t>pH</a:t>
            </a:r>
            <a:r>
              <a:rPr lang="nl-NL" dirty="0" smtClean="0"/>
              <a:t> 7.34 – 7.43</a:t>
            </a:r>
          </a:p>
          <a:p>
            <a:pPr>
              <a:buNone/>
            </a:pPr>
            <a:r>
              <a:rPr lang="nl-NL" dirty="0" smtClean="0"/>
              <a:t>	- &lt; 7 zuur </a:t>
            </a:r>
          </a:p>
          <a:p>
            <a:pPr>
              <a:buNone/>
            </a:pPr>
            <a:r>
              <a:rPr lang="nl-NL" dirty="0" smtClean="0"/>
              <a:t>	- </a:t>
            </a:r>
            <a:r>
              <a:rPr lang="nl-NL" dirty="0" err="1" smtClean="0"/>
              <a:t>acidose</a:t>
            </a:r>
            <a:r>
              <a:rPr lang="nl-NL" dirty="0" smtClean="0"/>
              <a:t> </a:t>
            </a:r>
          </a:p>
          <a:p>
            <a:pPr>
              <a:buNone/>
            </a:pPr>
            <a:r>
              <a:rPr lang="nl-NL" dirty="0" smtClean="0"/>
              <a:t>	- &gt;7 basisch</a:t>
            </a:r>
          </a:p>
          <a:p>
            <a:pPr>
              <a:buNone/>
            </a:pPr>
            <a:r>
              <a:rPr lang="nl-NL" dirty="0" smtClean="0"/>
              <a:t>	- diaree</a:t>
            </a:r>
          </a:p>
          <a:p>
            <a:pPr>
              <a:buNone/>
            </a:pPr>
            <a:r>
              <a:rPr lang="nl-NL" dirty="0" smtClean="0"/>
              <a:t>	- lage </a:t>
            </a:r>
            <a:r>
              <a:rPr lang="nl-NL" dirty="0" err="1" smtClean="0"/>
              <a:t>pH</a:t>
            </a:r>
            <a:endParaRPr lang="nl-NL" dirty="0" smtClean="0"/>
          </a:p>
          <a:p>
            <a:pPr>
              <a:buNone/>
            </a:pPr>
            <a:r>
              <a:rPr lang="nl-NL" dirty="0" smtClean="0"/>
              <a:t>	- hoge </a:t>
            </a:r>
            <a:r>
              <a:rPr lang="nl-NL" dirty="0" err="1" smtClean="0"/>
              <a:t>pH</a:t>
            </a:r>
            <a:endParaRPr lang="nl-NL" dirty="0"/>
          </a:p>
        </p:txBody>
      </p:sp>
      <p:sp>
        <p:nvSpPr>
          <p:cNvPr id="4" name="Tijdelijke aanduiding voor inhoud 3"/>
          <p:cNvSpPr>
            <a:spLocks noGrp="1"/>
          </p:cNvSpPr>
          <p:nvPr>
            <p:ph sz="half" idx="2"/>
          </p:nvPr>
        </p:nvSpPr>
        <p:spPr>
          <a:xfrm>
            <a:off x="4648200" y="548680"/>
            <a:ext cx="4038600" cy="5577483"/>
          </a:xfrm>
        </p:spPr>
        <p:txBody>
          <a:bodyPr/>
          <a:lstStyle/>
          <a:p>
            <a:r>
              <a:rPr lang="nl-NL" dirty="0" smtClean="0"/>
              <a:t>Handhaven van de juiste zout water balans</a:t>
            </a:r>
          </a:p>
          <a:p>
            <a:pPr>
              <a:buNone/>
            </a:pPr>
            <a:r>
              <a:rPr lang="nl-NL" dirty="0" smtClean="0"/>
              <a:t>	- </a:t>
            </a:r>
            <a:r>
              <a:rPr lang="nl-NL" dirty="0" err="1" smtClean="0"/>
              <a:t>renine</a:t>
            </a:r>
            <a:endParaRPr lang="nl-NL" dirty="0" smtClean="0"/>
          </a:p>
          <a:p>
            <a:pPr>
              <a:buNone/>
            </a:pPr>
            <a:r>
              <a:rPr lang="nl-NL" dirty="0" smtClean="0"/>
              <a:t>	- </a:t>
            </a:r>
            <a:r>
              <a:rPr lang="nl-NL" dirty="0" err="1" smtClean="0"/>
              <a:t>aldosteron</a:t>
            </a:r>
            <a:endParaRPr lang="nl-NL" dirty="0" smtClean="0"/>
          </a:p>
          <a:p>
            <a:pPr>
              <a:buNone/>
            </a:pPr>
            <a:r>
              <a:rPr lang="nl-NL" dirty="0" smtClean="0"/>
              <a:t>	- osmotische waarde</a:t>
            </a:r>
          </a:p>
          <a:p>
            <a:pPr>
              <a:buNone/>
            </a:pP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620688"/>
            <a:ext cx="4038600" cy="5505475"/>
          </a:xfrm>
        </p:spPr>
        <p:txBody>
          <a:bodyPr/>
          <a:lstStyle/>
          <a:p>
            <a:r>
              <a:rPr lang="nl-NL" dirty="0" smtClean="0"/>
              <a:t>Productie van vit D uit stoffen die het bloed uit de lever aanvoert</a:t>
            </a:r>
          </a:p>
          <a:p>
            <a:pPr>
              <a:buNone/>
            </a:pPr>
            <a:r>
              <a:rPr lang="nl-NL" dirty="0" smtClean="0"/>
              <a:t>	- grondstoffen van de lever aan voer</a:t>
            </a:r>
          </a:p>
          <a:p>
            <a:pPr>
              <a:buNone/>
            </a:pPr>
            <a:r>
              <a:rPr lang="nl-NL" dirty="0" smtClean="0"/>
              <a:t>	-  calcium, fosfor opname</a:t>
            </a:r>
          </a:p>
          <a:p>
            <a:pPr>
              <a:buNone/>
            </a:pPr>
            <a:r>
              <a:rPr lang="nl-NL" dirty="0" smtClean="0"/>
              <a:t>	- bot </a:t>
            </a:r>
            <a:r>
              <a:rPr lang="nl-NL" dirty="0" smtClean="0">
                <a:sym typeface="Wingdings" pitchFamily="2" charset="2"/>
              </a:rPr>
              <a:t> tussen cel stof</a:t>
            </a:r>
          </a:p>
          <a:p>
            <a:pPr>
              <a:buNone/>
            </a:pPr>
            <a:r>
              <a:rPr lang="nl-NL" dirty="0" smtClean="0">
                <a:sym typeface="Wingdings" pitchFamily="2" charset="2"/>
              </a:rPr>
              <a:t>	- opgroei</a:t>
            </a:r>
          </a:p>
          <a:p>
            <a:pPr>
              <a:buNone/>
            </a:pPr>
            <a:r>
              <a:rPr lang="nl-NL" dirty="0" smtClean="0">
                <a:sym typeface="Wingdings" pitchFamily="2" charset="2"/>
              </a:rPr>
              <a:t>	- volwassen botvernieuwing</a:t>
            </a:r>
            <a:endParaRPr lang="nl-NL" dirty="0" smtClean="0"/>
          </a:p>
        </p:txBody>
      </p:sp>
      <p:sp>
        <p:nvSpPr>
          <p:cNvPr id="4" name="Tijdelijke aanduiding voor inhoud 3"/>
          <p:cNvSpPr>
            <a:spLocks noGrp="1"/>
          </p:cNvSpPr>
          <p:nvPr>
            <p:ph sz="half" idx="2"/>
          </p:nvPr>
        </p:nvSpPr>
        <p:spPr>
          <a:xfrm>
            <a:off x="4648200" y="620688"/>
            <a:ext cx="4038600" cy="5505475"/>
          </a:xfrm>
        </p:spPr>
        <p:txBody>
          <a:bodyPr/>
          <a:lstStyle/>
          <a:p>
            <a:r>
              <a:rPr lang="nl-NL" dirty="0" smtClean="0"/>
              <a:t>Aanmaken van hormonen</a:t>
            </a:r>
          </a:p>
          <a:p>
            <a:pPr>
              <a:buNone/>
            </a:pPr>
            <a:r>
              <a:rPr lang="nl-NL" dirty="0" smtClean="0"/>
              <a:t>	- </a:t>
            </a:r>
            <a:r>
              <a:rPr lang="nl-NL" dirty="0" err="1" smtClean="0"/>
              <a:t>erythropoietine</a:t>
            </a:r>
            <a:r>
              <a:rPr lang="nl-NL" dirty="0" smtClean="0"/>
              <a:t> </a:t>
            </a:r>
          </a:p>
          <a:p>
            <a:pPr>
              <a:buNone/>
            </a:pPr>
            <a:r>
              <a:rPr lang="nl-NL" dirty="0" smtClean="0"/>
              <a:t>	-  beenmerg extra rode bloedcellen</a:t>
            </a:r>
          </a:p>
          <a:p>
            <a:pPr>
              <a:buNone/>
            </a:pPr>
            <a:r>
              <a:rPr lang="nl-NL" dirty="0" smtClean="0"/>
              <a:t>	- zuurstof regeling</a:t>
            </a:r>
            <a:r>
              <a:rPr lang="nl-NL" dirty="0"/>
              <a:t> </a:t>
            </a:r>
            <a:endParaRPr lang="nl-NL" dirty="0" smtClean="0"/>
          </a:p>
          <a:p>
            <a:pPr>
              <a:buNone/>
            </a:pPr>
            <a:r>
              <a:rPr lang="nl-NL" dirty="0" smtClean="0"/>
              <a:t>	- </a:t>
            </a:r>
            <a:r>
              <a:rPr lang="nl-NL" dirty="0" err="1" smtClean="0"/>
              <a:t>nederland</a:t>
            </a:r>
            <a:r>
              <a:rPr lang="nl-NL" dirty="0" smtClean="0"/>
              <a:t> </a:t>
            </a:r>
            <a:r>
              <a:rPr lang="nl-NL" dirty="0" smtClean="0">
                <a:sym typeface="Wingdings" pitchFamily="2" charset="2"/>
              </a:rPr>
              <a:t> </a:t>
            </a:r>
            <a:r>
              <a:rPr lang="nl-NL" dirty="0" err="1" smtClean="0">
                <a:sym typeface="Wingdings" pitchFamily="2" charset="2"/>
              </a:rPr>
              <a:t>alpen</a:t>
            </a:r>
            <a:r>
              <a:rPr lang="nl-NL" dirty="0" smtClean="0">
                <a:sym typeface="Wingdings" pitchFamily="2" charset="2"/>
              </a:rPr>
              <a:t>  14 dagen. </a:t>
            </a:r>
            <a:endParaRPr lang="nl-NL"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Urine leiders en blaas</a:t>
            </a:r>
            <a:endParaRPr lang="nl-NL" dirty="0"/>
          </a:p>
        </p:txBody>
      </p:sp>
      <p:pic>
        <p:nvPicPr>
          <p:cNvPr id="34818" name="Picture 2" descr="http://www.wza.nl/media/317543/blaas.png"/>
          <p:cNvPicPr>
            <a:picLocks noChangeAspect="1" noChangeArrowheads="1"/>
          </p:cNvPicPr>
          <p:nvPr/>
        </p:nvPicPr>
        <p:blipFill>
          <a:blip r:embed="rId2" cstate="print"/>
          <a:srcRect b="6071"/>
          <a:stretch>
            <a:fillRect/>
          </a:stretch>
        </p:blipFill>
        <p:spPr bwMode="auto">
          <a:xfrm>
            <a:off x="611560" y="1556792"/>
            <a:ext cx="4747747" cy="3528392"/>
          </a:xfrm>
          <a:prstGeom prst="rect">
            <a:avLst/>
          </a:prstGeom>
          <a:noFill/>
        </p:spPr>
      </p:pic>
      <p:pic>
        <p:nvPicPr>
          <p:cNvPr id="34820" name="Picture 4" descr="https://encrypted-tbn0.gstatic.com/images?q=tbn:ANd9GcQTPQ24YqHHG9oYxBtNEaKeuGINZode5BY4JlYrQy7TzosKHK3xHw"/>
          <p:cNvPicPr>
            <a:picLocks noChangeAspect="1" noChangeArrowheads="1"/>
          </p:cNvPicPr>
          <p:nvPr/>
        </p:nvPicPr>
        <p:blipFill>
          <a:blip r:embed="rId3" cstate="print"/>
          <a:srcRect/>
          <a:stretch>
            <a:fillRect/>
          </a:stretch>
        </p:blipFill>
        <p:spPr bwMode="auto">
          <a:xfrm>
            <a:off x="4512313" y="2996952"/>
            <a:ext cx="4631687" cy="3573016"/>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7135C8BB06604F801B758892EEF8D2" ma:contentTypeVersion="" ma:contentTypeDescription="Een nieuw document maken." ma:contentTypeScope="" ma:versionID="7f81a98a7956dc3de2ce297246fbb111">
  <xsd:schema xmlns:xsd="http://www.w3.org/2001/XMLSchema" xmlns:xs="http://www.w3.org/2001/XMLSchema" xmlns:p="http://schemas.microsoft.com/office/2006/metadata/properties" targetNamespace="http://schemas.microsoft.com/office/2006/metadata/properties" ma:root="true" ma:fieldsID="ded2a6fdfcb71de048e140027f1bc31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95C305-EBA7-4904-B2A6-E715E99A378D}">
  <ds:schemaRefs>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28ED3A6D-3F5B-4E67-AA14-BD6ED4E3B1CF}">
  <ds:schemaRefs>
    <ds:schemaRef ds:uri="http://schemas.microsoft.com/sharepoint/v3/contenttype/forms"/>
  </ds:schemaRefs>
</ds:datastoreItem>
</file>

<file path=customXml/itemProps3.xml><?xml version="1.0" encoding="utf-8"?>
<ds:datastoreItem xmlns:ds="http://schemas.openxmlformats.org/officeDocument/2006/customXml" ds:itemID="{1E8A1561-3BAC-4EF9-ACBD-BCE856A987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815</TotalTime>
  <Words>1240</Words>
  <Application>Microsoft Office PowerPoint</Application>
  <PresentationFormat>Diavoorstelling (4:3)</PresentationFormat>
  <Paragraphs>192</Paragraphs>
  <Slides>17</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Calibri</vt:lpstr>
      <vt:lpstr>Wingdings</vt:lpstr>
      <vt:lpstr>Office-thema</vt:lpstr>
      <vt:lpstr>Nieren en urinewegen anatomie en fysiologie. </vt:lpstr>
      <vt:lpstr>Samenstelling &amp; functie.</vt:lpstr>
      <vt:lpstr>PowerPoint-presentatie</vt:lpstr>
      <vt:lpstr>Nieren</vt:lpstr>
      <vt:lpstr>PowerPoint-presentatie</vt:lpstr>
      <vt:lpstr>Nierfuncties</vt:lpstr>
      <vt:lpstr>PowerPoint-presentatie</vt:lpstr>
      <vt:lpstr>PowerPoint-presentatie</vt:lpstr>
      <vt:lpstr>Urine leiders en blaas</vt:lpstr>
      <vt:lpstr>PowerPoint-presentatie</vt:lpstr>
      <vt:lpstr>urethra</vt:lpstr>
      <vt:lpstr>urineren</vt:lpstr>
      <vt:lpstr>Symptomen bij de urine</vt:lpstr>
      <vt:lpstr>Symptomen bij het dier</vt:lpstr>
      <vt:lpstr>Eventuele andere klachten</vt:lpstr>
      <vt:lpstr>  Soorten Diagnostische hulpmiddelen </vt:lpstr>
      <vt:lpstr>Opvangen van urine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Nieren en urinewegen anatomie en fysiologie.</dc:title>
  <dc:creator>Charissa</dc:creator>
  <cp:lastModifiedBy>Huub Hessel</cp:lastModifiedBy>
  <cp:revision>18</cp:revision>
  <cp:lastPrinted>2015-09-21T06:49:23Z</cp:lastPrinted>
  <dcterms:created xsi:type="dcterms:W3CDTF">2013-09-09T08:20:58Z</dcterms:created>
  <dcterms:modified xsi:type="dcterms:W3CDTF">2015-09-21T06:50:05Z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0x0101000A7135C8BB06604F801B758892EEF8D2</vt:lpwstr>
  </property>
</Properties>
</file>